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1" r:id="rId5"/>
    <p:sldId id="290" r:id="rId6"/>
    <p:sldId id="294" r:id="rId7"/>
    <p:sldId id="295" r:id="rId8"/>
    <p:sldId id="291" r:id="rId9"/>
    <p:sldId id="296" r:id="rId10"/>
    <p:sldId id="284" r:id="rId11"/>
    <p:sldId id="288" r:id="rId12"/>
    <p:sldId id="289" r:id="rId13"/>
    <p:sldId id="286" r:id="rId14"/>
    <p:sldId id="292" r:id="rId15"/>
    <p:sldId id="298" r:id="rId16"/>
    <p:sldId id="299" r:id="rId17"/>
    <p:sldId id="300"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B937"/>
    <a:srgbClr val="C4AEA3"/>
    <a:srgbClr val="CC0A1C"/>
    <a:srgbClr val="CC0033"/>
    <a:srgbClr val="CA0C0C"/>
    <a:srgbClr val="4C1C6C"/>
    <a:srgbClr val="0D2B5D"/>
    <a:srgbClr val="4A1161"/>
    <a:srgbClr val="4C0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81091" autoAdjust="0"/>
  </p:normalViewPr>
  <p:slideViewPr>
    <p:cSldViewPr snapToGrid="0">
      <p:cViewPr varScale="1">
        <p:scale>
          <a:sx n="110" d="100"/>
          <a:sy n="110" d="100"/>
        </p:scale>
        <p:origin x="51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E4567-6A18-42D2-99CE-CB5C736FCC91}"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410BB-AFAA-42BC-8AAF-0F6AA3B3049E}" type="slidenum">
              <a:rPr lang="en-US" smtClean="0"/>
              <a:t>‹#›</a:t>
            </a:fld>
            <a:endParaRPr lang="en-US"/>
          </a:p>
        </p:txBody>
      </p:sp>
    </p:spTree>
    <p:extLst>
      <p:ext uri="{BB962C8B-B14F-4D97-AF65-F5344CB8AC3E}">
        <p14:creationId xmlns:p14="http://schemas.microsoft.com/office/powerpoint/2010/main" val="83129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7820" b="9359"/>
          <a:stretch/>
        </p:blipFill>
        <p:spPr>
          <a:xfrm>
            <a:off x="0" y="3235569"/>
            <a:ext cx="12192000" cy="3622431"/>
          </a:xfrm>
          <a:prstGeom prst="rect">
            <a:avLst/>
          </a:prstGeom>
        </p:spPr>
      </p:pic>
      <p:sp>
        <p:nvSpPr>
          <p:cNvPr id="15" name="Flowchart: Manual Input 14"/>
          <p:cNvSpPr/>
          <p:nvPr userDrawn="1"/>
        </p:nvSpPr>
        <p:spPr>
          <a:xfrm rot="10800000">
            <a:off x="0" y="709184"/>
            <a:ext cx="12192000" cy="42243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63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63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636"/>
                </a:moveTo>
                <a:lnTo>
                  <a:pt x="10000" y="0"/>
                </a:lnTo>
                <a:lnTo>
                  <a:pt x="10000" y="10000"/>
                </a:lnTo>
                <a:lnTo>
                  <a:pt x="0" y="10000"/>
                </a:lnTo>
                <a:lnTo>
                  <a:pt x="0" y="36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6240" y="436926"/>
            <a:ext cx="1886534" cy="1021530"/>
          </a:xfrm>
          <a:prstGeom prst="rect">
            <a:avLst/>
          </a:prstGeom>
        </p:spPr>
      </p:pic>
      <p:sp>
        <p:nvSpPr>
          <p:cNvPr id="19" name="Title 1"/>
          <p:cNvSpPr>
            <a:spLocks noGrp="1"/>
          </p:cNvSpPr>
          <p:nvPr>
            <p:ph type="ctrTitle"/>
          </p:nvPr>
        </p:nvSpPr>
        <p:spPr>
          <a:xfrm>
            <a:off x="713046" y="1097280"/>
            <a:ext cx="8229600" cy="1596058"/>
          </a:xfrm>
          <a:noFill/>
        </p:spPr>
        <p:txBody>
          <a:bodyPr anchor="b">
            <a:normAutofit/>
          </a:bodyPr>
          <a:lstStyle>
            <a:lvl1pPr algn="l">
              <a:defRPr sz="4000">
                <a:solidFill>
                  <a:schemeClr val="tx1">
                    <a:lumMod val="50000"/>
                  </a:schemeClr>
                </a:solidFill>
              </a:defRPr>
            </a:lvl1pPr>
          </a:lstStyle>
          <a:p>
            <a:r>
              <a:rPr lang="en-US"/>
              <a:t>Click to edit Master title style</a:t>
            </a:r>
            <a:endParaRPr lang="en-US" dirty="0"/>
          </a:p>
        </p:txBody>
      </p:sp>
      <p:sp>
        <p:nvSpPr>
          <p:cNvPr id="20" name="Subtitle 2"/>
          <p:cNvSpPr>
            <a:spLocks noGrp="1"/>
          </p:cNvSpPr>
          <p:nvPr>
            <p:ph type="subTitle" idx="1"/>
          </p:nvPr>
        </p:nvSpPr>
        <p:spPr>
          <a:xfrm>
            <a:off x="731520" y="2743200"/>
            <a:ext cx="8229600" cy="365760"/>
          </a:xfrm>
          <a:noFill/>
        </p:spPr>
        <p:txBody>
          <a:bodyPr anchor="ctr">
            <a:normAutofit/>
          </a:bodyPr>
          <a:lstStyle>
            <a:lvl1pPr marL="0" indent="0" algn="l">
              <a:lnSpc>
                <a:spcPct val="100000"/>
              </a:lnSpc>
              <a:spcBef>
                <a:spcPts val="0"/>
              </a:spcBef>
              <a:buNone/>
              <a:defRPr sz="18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Text Placeholder 15"/>
          <p:cNvSpPr>
            <a:spLocks noGrp="1"/>
          </p:cNvSpPr>
          <p:nvPr>
            <p:ph type="body" sz="quarter" idx="10"/>
          </p:nvPr>
        </p:nvSpPr>
        <p:spPr>
          <a:xfrm>
            <a:off x="731520" y="3108960"/>
            <a:ext cx="8229600" cy="365760"/>
          </a:xfrm>
        </p:spPr>
        <p:txBody>
          <a:bodyPr anchor="ctr">
            <a:normAutofit/>
          </a:bodyPr>
          <a:lstStyle>
            <a:lvl1pPr marL="0" indent="0">
              <a:lnSpc>
                <a:spcPct val="100000"/>
              </a:lnSpc>
              <a:spcBef>
                <a:spcPts val="0"/>
              </a:spcBef>
              <a:buNone/>
              <a:defRPr sz="1800">
                <a:solidFill>
                  <a:schemeClr val="tx1">
                    <a:lumMod val="5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3" name="Freeform 12"/>
          <p:cNvSpPr/>
          <p:nvPr userDrawn="1"/>
        </p:nvSpPr>
        <p:spPr>
          <a:xfrm>
            <a:off x="-1" y="3858554"/>
            <a:ext cx="8900730" cy="1180654"/>
          </a:xfrm>
          <a:custGeom>
            <a:avLst/>
            <a:gdLst>
              <a:gd name="connsiteX0" fmla="*/ 8894945 w 8900730"/>
              <a:gd name="connsiteY0" fmla="*/ 0 h 1180654"/>
              <a:gd name="connsiteX1" fmla="*/ 8900730 w 8900730"/>
              <a:gd name="connsiteY1" fmla="*/ 45351 h 1180654"/>
              <a:gd name="connsiteX2" fmla="*/ 0 w 8900730"/>
              <a:gd name="connsiteY2" fmla="*/ 1180654 h 1180654"/>
              <a:gd name="connsiteX3" fmla="*/ 0 w 8900730"/>
              <a:gd name="connsiteY3" fmla="*/ 1134565 h 1180654"/>
              <a:gd name="connsiteX4" fmla="*/ 8894945 w 8900730"/>
              <a:gd name="connsiteY4" fmla="*/ 0 h 11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730" h="1180654">
                <a:moveTo>
                  <a:pt x="8894945" y="0"/>
                </a:moveTo>
                <a:lnTo>
                  <a:pt x="8900730" y="45351"/>
                </a:lnTo>
                <a:lnTo>
                  <a:pt x="0" y="1180654"/>
                </a:lnTo>
                <a:lnTo>
                  <a:pt x="0" y="1134565"/>
                </a:lnTo>
                <a:lnTo>
                  <a:pt x="889494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userDrawn="1"/>
        </p:nvSpPr>
        <p:spPr>
          <a:xfrm>
            <a:off x="3072107" y="3304285"/>
            <a:ext cx="9119892" cy="1208609"/>
          </a:xfrm>
          <a:custGeom>
            <a:avLst/>
            <a:gdLst>
              <a:gd name="connsiteX0" fmla="*/ 9119892 w 9119892"/>
              <a:gd name="connsiteY0" fmla="*/ 0 h 1208609"/>
              <a:gd name="connsiteX1" fmla="*/ 9119892 w 9119892"/>
              <a:gd name="connsiteY1" fmla="*/ 46089 h 1208609"/>
              <a:gd name="connsiteX2" fmla="*/ 5785 w 9119892"/>
              <a:gd name="connsiteY2" fmla="*/ 1208609 h 1208609"/>
              <a:gd name="connsiteX3" fmla="*/ 0 w 9119892"/>
              <a:gd name="connsiteY3" fmla="*/ 1163257 h 1208609"/>
              <a:gd name="connsiteX4" fmla="*/ 9119892 w 9119892"/>
              <a:gd name="connsiteY4" fmla="*/ 0 h 1208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892" h="1208609">
                <a:moveTo>
                  <a:pt x="9119892" y="0"/>
                </a:moveTo>
                <a:lnTo>
                  <a:pt x="9119892" y="46089"/>
                </a:lnTo>
                <a:lnTo>
                  <a:pt x="5785" y="1208609"/>
                </a:lnTo>
                <a:lnTo>
                  <a:pt x="0" y="1163257"/>
                </a:lnTo>
                <a:lnTo>
                  <a:pt x="911989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43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Sections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US" dirty="0"/>
          </a:p>
        </p:txBody>
      </p:sp>
      <p:sp>
        <p:nvSpPr>
          <p:cNvPr id="3" name="Content Placeholder 2"/>
          <p:cNvSpPr>
            <a:spLocks noGrp="1"/>
          </p:cNvSpPr>
          <p:nvPr>
            <p:ph sz="half" idx="1"/>
          </p:nvPr>
        </p:nvSpPr>
        <p:spPr>
          <a:xfrm>
            <a:off x="365760" y="1097280"/>
            <a:ext cx="5486400" cy="51511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9728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5D27599-796C-47DE-AB76-1A109CC777B3}"/>
              </a:ext>
            </a:extLst>
          </p:cNvPr>
          <p:cNvSpPr>
            <a:spLocks noGrp="1"/>
          </p:cNvSpPr>
          <p:nvPr>
            <p:ph sz="half" idx="11"/>
          </p:nvPr>
        </p:nvSpPr>
        <p:spPr>
          <a:xfrm>
            <a:off x="6217920" y="377952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446861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Sections Righ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338560" cy="731520"/>
          </a:xfrm>
        </p:spPr>
        <p:txBody>
          <a:bodyPr>
            <a:normAutofit/>
          </a:bodyPr>
          <a:lstStyle/>
          <a:p>
            <a:r>
              <a:rPr lang="en-US"/>
              <a:t>Click to edit Master title style</a:t>
            </a:r>
            <a:endParaRPr lang="en-US" dirty="0"/>
          </a:p>
        </p:txBody>
      </p:sp>
      <p:sp>
        <p:nvSpPr>
          <p:cNvPr id="3" name="Content Placeholder 2"/>
          <p:cNvSpPr>
            <a:spLocks noGrp="1"/>
          </p:cNvSpPr>
          <p:nvPr>
            <p:ph sz="half" idx="1"/>
          </p:nvPr>
        </p:nvSpPr>
        <p:spPr>
          <a:xfrm>
            <a:off x="365760" y="109728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97280"/>
            <a:ext cx="5486400" cy="51511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A438D598-8316-4DE0-840C-342923657FC7}"/>
              </a:ext>
            </a:extLst>
          </p:cNvPr>
          <p:cNvSpPr>
            <a:spLocks noGrp="1"/>
          </p:cNvSpPr>
          <p:nvPr>
            <p:ph sz="half" idx="10"/>
          </p:nvPr>
        </p:nvSpPr>
        <p:spPr>
          <a:xfrm>
            <a:off x="365760" y="377952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742226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Sections Fu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US" dirty="0"/>
          </a:p>
        </p:txBody>
      </p:sp>
      <p:sp>
        <p:nvSpPr>
          <p:cNvPr id="3" name="Content Placeholder 2"/>
          <p:cNvSpPr>
            <a:spLocks noGrp="1"/>
          </p:cNvSpPr>
          <p:nvPr>
            <p:ph sz="half" idx="1"/>
          </p:nvPr>
        </p:nvSpPr>
        <p:spPr>
          <a:xfrm>
            <a:off x="365760" y="1097280"/>
            <a:ext cx="3657600" cy="51511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46720" y="1097280"/>
            <a:ext cx="3657600" cy="51511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91956E84-EC26-4794-A8D5-E1CD8DCC09FE}"/>
              </a:ext>
            </a:extLst>
          </p:cNvPr>
          <p:cNvSpPr>
            <a:spLocks noGrp="1"/>
          </p:cNvSpPr>
          <p:nvPr>
            <p:ph sz="half" idx="10"/>
          </p:nvPr>
        </p:nvSpPr>
        <p:spPr>
          <a:xfrm>
            <a:off x="4206240" y="1097280"/>
            <a:ext cx="3657600" cy="51511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5903392"/>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Four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US" dirty="0"/>
          </a:p>
        </p:txBody>
      </p:sp>
      <p:sp>
        <p:nvSpPr>
          <p:cNvPr id="3" name="Content Placeholder 2"/>
          <p:cNvSpPr>
            <a:spLocks noGrp="1"/>
          </p:cNvSpPr>
          <p:nvPr>
            <p:ph sz="half" idx="1"/>
          </p:nvPr>
        </p:nvSpPr>
        <p:spPr>
          <a:xfrm>
            <a:off x="365760" y="109728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9728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A438D598-8316-4DE0-840C-342923657FC7}"/>
              </a:ext>
            </a:extLst>
          </p:cNvPr>
          <p:cNvSpPr>
            <a:spLocks noGrp="1"/>
          </p:cNvSpPr>
          <p:nvPr>
            <p:ph sz="half" idx="10"/>
          </p:nvPr>
        </p:nvSpPr>
        <p:spPr>
          <a:xfrm>
            <a:off x="365760" y="377952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5D27599-796C-47DE-AB76-1A109CC777B3}"/>
              </a:ext>
            </a:extLst>
          </p:cNvPr>
          <p:cNvSpPr>
            <a:spLocks noGrp="1"/>
          </p:cNvSpPr>
          <p:nvPr>
            <p:ph sz="half" idx="11"/>
          </p:nvPr>
        </p:nvSpPr>
        <p:spPr>
          <a:xfrm>
            <a:off x="6217920" y="3779520"/>
            <a:ext cx="5486400" cy="24688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88992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595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0" y="803563"/>
            <a:ext cx="12192000" cy="28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53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deo Featur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flip="none" rotWithShape="1">
            <a:gsLst>
              <a:gs pos="85000">
                <a:schemeClr val="accent1">
                  <a:lumMod val="50000"/>
                </a:schemeClr>
              </a:gs>
              <a:gs pos="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dia Placeholder 3"/>
          <p:cNvSpPr>
            <a:spLocks noGrp="1"/>
          </p:cNvSpPr>
          <p:nvPr>
            <p:ph type="media" sz="quarter" idx="10" hasCustomPrompt="1"/>
          </p:nvPr>
        </p:nvSpPr>
        <p:spPr>
          <a:xfrm>
            <a:off x="1524000" y="857250"/>
            <a:ext cx="9144000" cy="5143500"/>
          </a:xfrm>
        </p:spPr>
        <p:txBody>
          <a:bodyPr/>
          <a:lstStyle>
            <a:lvl1pPr marL="0" indent="0">
              <a:buNone/>
              <a:defRPr baseline="0">
                <a:solidFill>
                  <a:schemeClr val="bg1"/>
                </a:solidFill>
              </a:defRPr>
            </a:lvl1pPr>
          </a:lstStyle>
          <a:p>
            <a:r>
              <a:rPr lang="en-US" dirty="0"/>
              <a:t>To embed a video, click the media icon in the center of this container, then click Browse to locate a file. For the most reliable playback, we recommend using an MP4 file stored in the same folder as this presentation. Contact marketing for a file that was created by the Aras video team if needed.</a:t>
            </a:r>
          </a:p>
        </p:txBody>
      </p:sp>
    </p:spTree>
    <p:extLst>
      <p:ext uri="{BB962C8B-B14F-4D97-AF65-F5344CB8AC3E}">
        <p14:creationId xmlns:p14="http://schemas.microsoft.com/office/powerpoint/2010/main" val="3635283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p:cNvSpPr/>
          <p:nvPr userDrawn="1"/>
        </p:nvSpPr>
        <p:spPr>
          <a:xfrm>
            <a:off x="0" y="0"/>
            <a:ext cx="12192000" cy="6262777"/>
          </a:xfrm>
          <a:prstGeom prst="rect">
            <a:avLst/>
          </a:prstGeom>
          <a:gradFill flip="none" rotWithShape="1">
            <a:gsLst>
              <a:gs pos="0">
                <a:schemeClr val="bg1"/>
              </a:gs>
              <a:gs pos="100000">
                <a:schemeClr val="accent2">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p:nvPr>
        </p:nvSpPr>
        <p:spPr>
          <a:xfrm>
            <a:off x="1274835" y="1765005"/>
            <a:ext cx="9642331" cy="1966631"/>
          </a:xfrm>
        </p:spPr>
        <p:txBody>
          <a:bodyPr>
            <a:normAutofit/>
          </a:bodyPr>
          <a:lstStyle>
            <a:lvl1pPr marL="0" indent="0">
              <a:buNone/>
              <a:defRPr sz="3600" i="1">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1274835" y="4004675"/>
            <a:ext cx="9642332" cy="554759"/>
          </a:xfrm>
        </p:spPr>
        <p:txBody>
          <a:bodyPr/>
          <a:lstStyle>
            <a:lvl1pPr marL="0" indent="0" algn="r">
              <a:buNone/>
              <a:defRPr i="0">
                <a:solidFill>
                  <a:schemeClr val="accent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0" name="TextBox 9"/>
          <p:cNvSpPr txBox="1"/>
          <p:nvPr userDrawn="1"/>
        </p:nvSpPr>
        <p:spPr>
          <a:xfrm>
            <a:off x="0" y="-1015995"/>
            <a:ext cx="729673" cy="6447919"/>
          </a:xfrm>
          <a:prstGeom prst="rect">
            <a:avLst/>
          </a:prstGeom>
          <a:noFill/>
        </p:spPr>
        <p:txBody>
          <a:bodyPr wrap="square" rtlCol="0">
            <a:spAutoFit/>
          </a:bodyPr>
          <a:lstStyle/>
          <a:p>
            <a:r>
              <a:rPr lang="en-US" sz="41300" dirty="0">
                <a:solidFill>
                  <a:schemeClr val="accent2"/>
                </a:solidFill>
              </a:rPr>
              <a:t>“</a:t>
            </a:r>
          </a:p>
        </p:txBody>
      </p:sp>
      <p:sp>
        <p:nvSpPr>
          <p:cNvPr id="11" name="TextBox 10"/>
          <p:cNvSpPr txBox="1"/>
          <p:nvPr userDrawn="1"/>
        </p:nvSpPr>
        <p:spPr>
          <a:xfrm>
            <a:off x="10289315" y="3435932"/>
            <a:ext cx="729673" cy="6447919"/>
          </a:xfrm>
          <a:prstGeom prst="rect">
            <a:avLst/>
          </a:prstGeom>
          <a:noFill/>
        </p:spPr>
        <p:txBody>
          <a:bodyPr wrap="square" rtlCol="0">
            <a:spAutoFit/>
          </a:bodyPr>
          <a:lstStyle/>
          <a:p>
            <a:r>
              <a:rPr lang="en-US" sz="41300" dirty="0">
                <a:solidFill>
                  <a:schemeClr val="accent2"/>
                </a:solidFill>
              </a:rPr>
              <a:t>”</a:t>
            </a:r>
          </a:p>
        </p:txBody>
      </p:sp>
    </p:spTree>
    <p:extLst>
      <p:ext uri="{BB962C8B-B14F-4D97-AF65-F5344CB8AC3E}">
        <p14:creationId xmlns:p14="http://schemas.microsoft.com/office/powerpoint/2010/main" val="220219062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p:spPr>
        <p:txBody>
          <a:bodyPr/>
          <a:lstStyle>
            <a:lvl1pPr marL="0" indent="0">
              <a:buNone/>
              <a:defRPr baseline="0"/>
            </a:lvl1pPr>
          </a:lstStyle>
          <a:p>
            <a:r>
              <a:rPr lang="en-US" dirty="0"/>
              <a:t>Full Screen Picture, click the image icon below to add an image. Full size images should be 16:9 ratio, with a minimum size of 13.333 x 7.5 inches at 220 </a:t>
            </a:r>
            <a:r>
              <a:rPr lang="en-US" dirty="0" err="1"/>
              <a:t>ppi</a:t>
            </a:r>
            <a:r>
              <a:rPr lang="en-US" dirty="0"/>
              <a:t>.</a:t>
            </a:r>
          </a:p>
        </p:txBody>
      </p:sp>
    </p:spTree>
    <p:extLst>
      <p:ext uri="{BB962C8B-B14F-4D97-AF65-F5344CB8AC3E}">
        <p14:creationId xmlns:p14="http://schemas.microsoft.com/office/powerpoint/2010/main" val="107168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1392865" y="0"/>
            <a:ext cx="10799135" cy="6858000"/>
          </a:xfrm>
          <a:prstGeom prst="rect">
            <a:avLst/>
          </a:prstGeom>
          <a:gradFill>
            <a:gsLst>
              <a:gs pos="19000">
                <a:srgbClr val="000000"/>
              </a:gs>
              <a:gs pos="77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6597" y="0"/>
            <a:ext cx="2730981" cy="6858000"/>
          </a:xfrm>
          <a:custGeom>
            <a:avLst/>
            <a:gdLst>
              <a:gd name="connsiteX0" fmla="*/ 0 w 2730981"/>
              <a:gd name="connsiteY0" fmla="*/ 0 h 6858000"/>
              <a:gd name="connsiteX1" fmla="*/ 1500140 w 2730981"/>
              <a:gd name="connsiteY1" fmla="*/ 0 h 6858000"/>
              <a:gd name="connsiteX2" fmla="*/ 2730981 w 2730981"/>
              <a:gd name="connsiteY2" fmla="*/ 6858000 h 6858000"/>
              <a:gd name="connsiteX3" fmla="*/ 0 w 2730981"/>
              <a:gd name="connsiteY3" fmla="*/ 6858000 h 6858000"/>
              <a:gd name="connsiteX4" fmla="*/ 0 w 273098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981" h="6858000">
                <a:moveTo>
                  <a:pt x="0" y="0"/>
                </a:moveTo>
                <a:lnTo>
                  <a:pt x="1500140" y="0"/>
                </a:lnTo>
                <a:lnTo>
                  <a:pt x="2730981"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3768" y="5544617"/>
            <a:ext cx="1441296" cy="780440"/>
          </a:xfrm>
          <a:prstGeom prst="rect">
            <a:avLst/>
          </a:prstGeom>
        </p:spPr>
      </p:pic>
      <p:sp>
        <p:nvSpPr>
          <p:cNvPr id="16" name="Freeform 15"/>
          <p:cNvSpPr/>
          <p:nvPr userDrawn="1"/>
        </p:nvSpPr>
        <p:spPr>
          <a:xfrm rot="20992426">
            <a:off x="2327707" y="1783588"/>
            <a:ext cx="45719" cy="5118296"/>
          </a:xfrm>
          <a:custGeom>
            <a:avLst/>
            <a:gdLst>
              <a:gd name="connsiteX0" fmla="*/ 45719 w 45719"/>
              <a:gd name="connsiteY0" fmla="*/ 0 h 5118296"/>
              <a:gd name="connsiteX1" fmla="*/ 45719 w 45719"/>
              <a:gd name="connsiteY1" fmla="*/ 5118296 h 5118296"/>
              <a:gd name="connsiteX2" fmla="*/ 0 w 45719"/>
              <a:gd name="connsiteY2" fmla="*/ 5110130 h 5118296"/>
              <a:gd name="connsiteX3" fmla="*/ 0 w 45719"/>
              <a:gd name="connsiteY3" fmla="*/ 0 h 5118296"/>
              <a:gd name="connsiteX4" fmla="*/ 45719 w 45719"/>
              <a:gd name="connsiteY4" fmla="*/ 0 h 511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5118296">
                <a:moveTo>
                  <a:pt x="45719" y="0"/>
                </a:moveTo>
                <a:lnTo>
                  <a:pt x="45719" y="5118296"/>
                </a:lnTo>
                <a:lnTo>
                  <a:pt x="0" y="5110130"/>
                </a:lnTo>
                <a:lnTo>
                  <a:pt x="0" y="0"/>
                </a:lnTo>
                <a:lnTo>
                  <a:pt x="4571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le 1"/>
          <p:cNvSpPr>
            <a:spLocks noGrp="1"/>
          </p:cNvSpPr>
          <p:nvPr>
            <p:ph type="ctrTitle"/>
          </p:nvPr>
        </p:nvSpPr>
        <p:spPr>
          <a:xfrm>
            <a:off x="2560320" y="914400"/>
            <a:ext cx="7772400" cy="1371600"/>
          </a:xfrm>
          <a:noFill/>
        </p:spPr>
        <p:txBody>
          <a:bodyPr anchor="b">
            <a:normAutofit/>
          </a:bodyPr>
          <a:lstStyle>
            <a:lvl1pPr algn="l">
              <a:defRPr sz="4400">
                <a:solidFill>
                  <a:schemeClr val="bg1"/>
                </a:solidFill>
              </a:defRPr>
            </a:lvl1pPr>
          </a:lstStyle>
          <a:p>
            <a:r>
              <a:rPr lang="en-US"/>
              <a:t>Click to edit Master title style</a:t>
            </a:r>
            <a:endParaRPr lang="en-US" dirty="0"/>
          </a:p>
        </p:txBody>
      </p:sp>
      <p:sp>
        <p:nvSpPr>
          <p:cNvPr id="11" name="Freeform 10"/>
          <p:cNvSpPr/>
          <p:nvPr userDrawn="1"/>
        </p:nvSpPr>
        <p:spPr>
          <a:xfrm rot="20992426">
            <a:off x="1659306" y="-26703"/>
            <a:ext cx="48142" cy="2885052"/>
          </a:xfrm>
          <a:custGeom>
            <a:avLst/>
            <a:gdLst>
              <a:gd name="connsiteX0" fmla="*/ 0 w 48142"/>
              <a:gd name="connsiteY0" fmla="*/ 0 h 2885052"/>
              <a:gd name="connsiteX1" fmla="*/ 48142 w 48142"/>
              <a:gd name="connsiteY1" fmla="*/ 8598 h 2885052"/>
              <a:gd name="connsiteX2" fmla="*/ 48141 w 48142"/>
              <a:gd name="connsiteY2" fmla="*/ 2885052 h 2885052"/>
              <a:gd name="connsiteX3" fmla="*/ 0 w 48142"/>
              <a:gd name="connsiteY3" fmla="*/ 2885052 h 2885052"/>
              <a:gd name="connsiteX4" fmla="*/ 0 w 48142"/>
              <a:gd name="connsiteY4" fmla="*/ 0 h 288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2" h="2885052">
                <a:moveTo>
                  <a:pt x="0" y="0"/>
                </a:moveTo>
                <a:lnTo>
                  <a:pt x="48142" y="8598"/>
                </a:lnTo>
                <a:lnTo>
                  <a:pt x="48141" y="2885052"/>
                </a:lnTo>
                <a:lnTo>
                  <a:pt x="0" y="288505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340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8651" r="48651"/>
          <a:stretch/>
        </p:blipFill>
        <p:spPr>
          <a:xfrm>
            <a:off x="0" y="0"/>
            <a:ext cx="12192000" cy="6858000"/>
          </a:xfrm>
          <a:prstGeom prst="rect">
            <a:avLst/>
          </a:prstGeom>
        </p:spPr>
      </p:pic>
      <p:sp>
        <p:nvSpPr>
          <p:cNvPr id="4" name="Freeform 3"/>
          <p:cNvSpPr/>
          <p:nvPr userDrawn="1"/>
        </p:nvSpPr>
        <p:spPr>
          <a:xfrm>
            <a:off x="-18369" y="0"/>
            <a:ext cx="9712897" cy="6858000"/>
          </a:xfrm>
          <a:custGeom>
            <a:avLst/>
            <a:gdLst>
              <a:gd name="connsiteX0" fmla="*/ 0 w 9712897"/>
              <a:gd name="connsiteY0" fmla="*/ 0 h 6858000"/>
              <a:gd name="connsiteX1" fmla="*/ 6581770 w 9712897"/>
              <a:gd name="connsiteY1" fmla="*/ 0 h 6858000"/>
              <a:gd name="connsiteX2" fmla="*/ 7778737 w 9712897"/>
              <a:gd name="connsiteY2" fmla="*/ 0 h 6858000"/>
              <a:gd name="connsiteX3" fmla="*/ 8482056 w 9712897"/>
              <a:gd name="connsiteY3" fmla="*/ 0 h 6858000"/>
              <a:gd name="connsiteX4" fmla="*/ 9712897 w 9712897"/>
              <a:gd name="connsiteY4" fmla="*/ 6858000 h 6858000"/>
              <a:gd name="connsiteX5" fmla="*/ 7778737 w 9712897"/>
              <a:gd name="connsiteY5" fmla="*/ 6858000 h 6858000"/>
              <a:gd name="connsiteX6" fmla="*/ 6581770 w 9712897"/>
              <a:gd name="connsiteY6" fmla="*/ 6858000 h 6858000"/>
              <a:gd name="connsiteX7" fmla="*/ 0 w 971289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2897" h="6858000">
                <a:moveTo>
                  <a:pt x="0" y="0"/>
                </a:moveTo>
                <a:lnTo>
                  <a:pt x="6581770" y="0"/>
                </a:lnTo>
                <a:lnTo>
                  <a:pt x="7778737" y="0"/>
                </a:lnTo>
                <a:lnTo>
                  <a:pt x="8482056" y="0"/>
                </a:lnTo>
                <a:lnTo>
                  <a:pt x="9712897" y="6858000"/>
                </a:lnTo>
                <a:lnTo>
                  <a:pt x="7778737" y="6858000"/>
                </a:lnTo>
                <a:lnTo>
                  <a:pt x="658177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3768" y="5544617"/>
            <a:ext cx="1441296" cy="780440"/>
          </a:xfrm>
          <a:prstGeom prst="rect">
            <a:avLst/>
          </a:prstGeom>
        </p:spPr>
      </p:pic>
      <p:sp>
        <p:nvSpPr>
          <p:cNvPr id="9" name="Freeform 8"/>
          <p:cNvSpPr/>
          <p:nvPr userDrawn="1"/>
        </p:nvSpPr>
        <p:spPr>
          <a:xfrm rot="20992426">
            <a:off x="9294827" y="1783588"/>
            <a:ext cx="45719" cy="5118296"/>
          </a:xfrm>
          <a:custGeom>
            <a:avLst/>
            <a:gdLst>
              <a:gd name="connsiteX0" fmla="*/ 45719 w 45719"/>
              <a:gd name="connsiteY0" fmla="*/ 0 h 5118296"/>
              <a:gd name="connsiteX1" fmla="*/ 45719 w 45719"/>
              <a:gd name="connsiteY1" fmla="*/ 5118296 h 5118296"/>
              <a:gd name="connsiteX2" fmla="*/ 0 w 45719"/>
              <a:gd name="connsiteY2" fmla="*/ 5110130 h 5118296"/>
              <a:gd name="connsiteX3" fmla="*/ 0 w 45719"/>
              <a:gd name="connsiteY3" fmla="*/ 0 h 5118296"/>
              <a:gd name="connsiteX4" fmla="*/ 45719 w 45719"/>
              <a:gd name="connsiteY4" fmla="*/ 0 h 511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9" h="5118296">
                <a:moveTo>
                  <a:pt x="45719" y="0"/>
                </a:moveTo>
                <a:lnTo>
                  <a:pt x="45719" y="5118296"/>
                </a:lnTo>
                <a:lnTo>
                  <a:pt x="0" y="5110130"/>
                </a:lnTo>
                <a:lnTo>
                  <a:pt x="0" y="0"/>
                </a:lnTo>
                <a:lnTo>
                  <a:pt x="4571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userDrawn="1"/>
        </p:nvSpPr>
        <p:spPr>
          <a:xfrm rot="20992426">
            <a:off x="8626426" y="-26703"/>
            <a:ext cx="48142" cy="2885052"/>
          </a:xfrm>
          <a:custGeom>
            <a:avLst/>
            <a:gdLst>
              <a:gd name="connsiteX0" fmla="*/ 0 w 48142"/>
              <a:gd name="connsiteY0" fmla="*/ 0 h 2885052"/>
              <a:gd name="connsiteX1" fmla="*/ 48142 w 48142"/>
              <a:gd name="connsiteY1" fmla="*/ 8598 h 2885052"/>
              <a:gd name="connsiteX2" fmla="*/ 48141 w 48142"/>
              <a:gd name="connsiteY2" fmla="*/ 2885052 h 2885052"/>
              <a:gd name="connsiteX3" fmla="*/ 0 w 48142"/>
              <a:gd name="connsiteY3" fmla="*/ 2885052 h 2885052"/>
              <a:gd name="connsiteX4" fmla="*/ 0 w 48142"/>
              <a:gd name="connsiteY4" fmla="*/ 0 h 288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2" h="2885052">
                <a:moveTo>
                  <a:pt x="0" y="0"/>
                </a:moveTo>
                <a:lnTo>
                  <a:pt x="48142" y="8598"/>
                </a:lnTo>
                <a:lnTo>
                  <a:pt x="48141" y="2885052"/>
                </a:lnTo>
                <a:lnTo>
                  <a:pt x="0" y="288505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p:cNvSpPr>
            <a:spLocks noGrp="1"/>
          </p:cNvSpPr>
          <p:nvPr>
            <p:ph type="ctrTitle"/>
          </p:nvPr>
        </p:nvSpPr>
        <p:spPr>
          <a:xfrm>
            <a:off x="639511" y="914400"/>
            <a:ext cx="7772400" cy="1371600"/>
          </a:xfrm>
          <a:noFill/>
        </p:spPr>
        <p:txBody>
          <a:bodyPr anchor="b">
            <a:normAutofit/>
          </a:bodyPr>
          <a:lstStyle>
            <a:lvl1pPr algn="l">
              <a:defRPr sz="4400">
                <a:solidFill>
                  <a:schemeClr val="tx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20820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966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sz="half" idx="13"/>
          </p:nvPr>
        </p:nvSpPr>
        <p:spPr>
          <a:xfrm>
            <a:off x="365760" y="1645920"/>
            <a:ext cx="11338560" cy="4602480"/>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4"/>
          </p:nvPr>
        </p:nvSpPr>
        <p:spPr>
          <a:xfrm>
            <a:off x="365760" y="1097280"/>
            <a:ext cx="11338560" cy="365760"/>
          </a:xfrm>
        </p:spPr>
        <p:txBody>
          <a:bodyPr anchor="ctr">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638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97280"/>
            <a:ext cx="5486400" cy="51511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97280"/>
            <a:ext cx="5486400" cy="51511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17817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ections with Subhead">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365760" y="1645920"/>
            <a:ext cx="5486400" cy="4602480"/>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217920" y="1645919"/>
            <a:ext cx="5486400" cy="4602479"/>
          </a:xfrm>
        </p:spPr>
        <p:txBody>
          <a:bodyPr>
            <a:normAutofit/>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365760" y="1097280"/>
            <a:ext cx="5486400" cy="365760"/>
          </a:xfrm>
        </p:spPr>
        <p:txBody>
          <a:bodyPr anchor="ctr">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17920" y="1097280"/>
            <a:ext cx="5486400" cy="365760"/>
          </a:xfrm>
        </p:spPr>
        <p:txBody>
          <a:bodyPr anchor="ctr">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title"/>
          </p:nvPr>
        </p:nvSpPr>
        <p:spPr>
          <a:xfrm>
            <a:off x="365760" y="182880"/>
            <a:ext cx="11338560" cy="731520"/>
          </a:xfrm>
        </p:spPr>
        <p:txBody>
          <a:bodyPr>
            <a:normAutofit/>
          </a:bodyPr>
          <a:lstStyle/>
          <a:p>
            <a:r>
              <a:rPr lang="en-US"/>
              <a:t>Click to edit Master title style</a:t>
            </a:r>
            <a:endParaRPr lang="en-US" dirty="0"/>
          </a:p>
        </p:txBody>
      </p:sp>
    </p:spTree>
    <p:extLst>
      <p:ext uri="{BB962C8B-B14F-4D97-AF65-F5344CB8AC3E}">
        <p14:creationId xmlns:p14="http://schemas.microsoft.com/office/powerpoint/2010/main" val="198566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Sections Top">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US" dirty="0"/>
          </a:p>
        </p:txBody>
      </p:sp>
      <p:sp>
        <p:nvSpPr>
          <p:cNvPr id="3" name="Content Placeholder 2"/>
          <p:cNvSpPr>
            <a:spLocks noGrp="1"/>
          </p:cNvSpPr>
          <p:nvPr>
            <p:ph sz="half" idx="1"/>
          </p:nvPr>
        </p:nvSpPr>
        <p:spPr>
          <a:xfrm>
            <a:off x="365760" y="1097280"/>
            <a:ext cx="11338560" cy="23774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A438D598-8316-4DE0-840C-342923657FC7}"/>
              </a:ext>
            </a:extLst>
          </p:cNvPr>
          <p:cNvSpPr>
            <a:spLocks noGrp="1"/>
          </p:cNvSpPr>
          <p:nvPr>
            <p:ph sz="half" idx="10"/>
          </p:nvPr>
        </p:nvSpPr>
        <p:spPr>
          <a:xfrm>
            <a:off x="365760" y="3657600"/>
            <a:ext cx="5486400" cy="25908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B5D27599-796C-47DE-AB76-1A109CC777B3}"/>
              </a:ext>
            </a:extLst>
          </p:cNvPr>
          <p:cNvSpPr>
            <a:spLocks noGrp="1"/>
          </p:cNvSpPr>
          <p:nvPr>
            <p:ph sz="half" idx="11"/>
          </p:nvPr>
        </p:nvSpPr>
        <p:spPr>
          <a:xfrm>
            <a:off x="6217920" y="3657600"/>
            <a:ext cx="5486400" cy="25908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98489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US" dirty="0"/>
          </a:p>
        </p:txBody>
      </p:sp>
      <p:sp>
        <p:nvSpPr>
          <p:cNvPr id="3" name="Content Placeholder 2"/>
          <p:cNvSpPr>
            <a:spLocks noGrp="1"/>
          </p:cNvSpPr>
          <p:nvPr>
            <p:ph sz="half" idx="1"/>
          </p:nvPr>
        </p:nvSpPr>
        <p:spPr>
          <a:xfrm>
            <a:off x="365760" y="1097280"/>
            <a:ext cx="5486400" cy="23774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97280"/>
            <a:ext cx="5486400" cy="23774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A438D598-8316-4DE0-840C-342923657FC7}"/>
              </a:ext>
            </a:extLst>
          </p:cNvPr>
          <p:cNvSpPr>
            <a:spLocks noGrp="1"/>
          </p:cNvSpPr>
          <p:nvPr>
            <p:ph sz="half" idx="10"/>
          </p:nvPr>
        </p:nvSpPr>
        <p:spPr>
          <a:xfrm>
            <a:off x="365760" y="3657598"/>
            <a:ext cx="11338560" cy="25908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8289254"/>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182880"/>
            <a:ext cx="11338560" cy="731520"/>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65760" y="1097279"/>
            <a:ext cx="11338560" cy="51511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07613" y="6400799"/>
            <a:ext cx="548640" cy="297083"/>
          </a:xfrm>
          <a:prstGeom prst="rect">
            <a:avLst/>
          </a:prstGeom>
        </p:spPr>
      </p:pic>
      <p:sp>
        <p:nvSpPr>
          <p:cNvPr id="11" name="TextBox 10"/>
          <p:cNvSpPr txBox="1"/>
          <p:nvPr userDrawn="1"/>
        </p:nvSpPr>
        <p:spPr>
          <a:xfrm>
            <a:off x="11299584" y="6483653"/>
            <a:ext cx="684803" cy="200055"/>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2019 Aras</a:t>
            </a:r>
          </a:p>
        </p:txBody>
      </p:sp>
      <p:cxnSp>
        <p:nvCxnSpPr>
          <p:cNvPr id="5" name="Straight Connector 4"/>
          <p:cNvCxnSpPr/>
          <p:nvPr userDrawn="1"/>
        </p:nvCxnSpPr>
        <p:spPr>
          <a:xfrm>
            <a:off x="356524" y="942108"/>
            <a:ext cx="1182624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0441764" y="6492240"/>
            <a:ext cx="830112" cy="182880"/>
          </a:xfrm>
          <a:prstGeom prst="rect">
            <a:avLst/>
          </a:prstGeom>
          <a:noFill/>
        </p:spPr>
        <p:txBody>
          <a:bodyPr wrap="square" rtlCol="0" anchor="ctr">
            <a:spAutoFit/>
          </a:bodyPr>
          <a:lstStyle/>
          <a:p>
            <a:pPr algn="r"/>
            <a:fld id="{F4CB4259-7490-4F06-A420-009752A2D38F}" type="slidenum">
              <a:rPr lang="en-US" sz="700" smtClean="0">
                <a:solidFill>
                  <a:schemeClr val="tx1"/>
                </a:solidFill>
              </a:rPr>
              <a:pPr algn="r"/>
              <a:t>‹#›</a:t>
            </a:fld>
            <a:endParaRPr lang="en-US" sz="700" dirty="0">
              <a:solidFill>
                <a:schemeClr val="tx1"/>
              </a:solidFill>
            </a:endParaRPr>
          </a:p>
        </p:txBody>
      </p:sp>
      <p:cxnSp>
        <p:nvCxnSpPr>
          <p:cNvPr id="9" name="Straight Connector 8"/>
          <p:cNvCxnSpPr/>
          <p:nvPr userDrawn="1"/>
        </p:nvCxnSpPr>
        <p:spPr>
          <a:xfrm>
            <a:off x="11285730" y="6492240"/>
            <a:ext cx="0" cy="18288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332160"/>
      </p:ext>
    </p:extLst>
  </p:cSld>
  <p:clrMap bg1="lt1" tx1="dk1" bg2="lt2" tx2="dk2" accent1="accent1" accent2="accent2" accent3="accent3" accent4="accent4" accent5="accent5" accent6="accent6" hlink="hlink" folHlink="folHlink"/>
  <p:sldLayoutIdLst>
    <p:sldLayoutId id="2147483674" r:id="rId1"/>
    <p:sldLayoutId id="2147483668" r:id="rId2"/>
    <p:sldLayoutId id="2147483676" r:id="rId3"/>
    <p:sldLayoutId id="2147483650" r:id="rId4"/>
    <p:sldLayoutId id="2147483675" r:id="rId5"/>
    <p:sldLayoutId id="2147483652" r:id="rId6"/>
    <p:sldLayoutId id="2147483653" r:id="rId7"/>
    <p:sldLayoutId id="2147483681" r:id="rId8"/>
    <p:sldLayoutId id="2147483682" r:id="rId9"/>
    <p:sldLayoutId id="2147483679" r:id="rId10"/>
    <p:sldLayoutId id="2147483680" r:id="rId11"/>
    <p:sldLayoutId id="2147483677" r:id="rId12"/>
    <p:sldLayoutId id="2147483678" r:id="rId13"/>
    <p:sldLayoutId id="2147483654" r:id="rId14"/>
    <p:sldLayoutId id="2147483655" r:id="rId15"/>
    <p:sldLayoutId id="2147483672" r:id="rId16"/>
    <p:sldLayoutId id="2147483673" r:id="rId17"/>
    <p:sldLayoutId id="2147483671" r:id="rId18"/>
  </p:sldLayoutIdLst>
  <p:hf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80000"/>
        <a:buFont typeface="Wingdings" panose="05000000000000000000" pitchFamily="2" charset="2"/>
        <a:buChar char="§"/>
        <a:defRPr sz="2200" kern="1200">
          <a:solidFill>
            <a:schemeClr val="tx1">
              <a:lumMod val="50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80000"/>
        <a:buFont typeface="Wingdings" panose="05000000000000000000" pitchFamily="2" charset="2"/>
        <a:buChar char="§"/>
        <a:defRPr sz="1800" kern="1200">
          <a:solidFill>
            <a:schemeClr val="tx1">
              <a:lumMod val="50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80000"/>
        <a:buFont typeface="Wingdings" panose="05000000000000000000" pitchFamily="2" charset="2"/>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80000"/>
        <a:buFont typeface="Wingdings" panose="05000000000000000000" pitchFamily="2" charset="2"/>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80000"/>
        <a:buFont typeface="Wingdings" panose="05000000000000000000" pitchFamily="2" charset="2"/>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720" userDrawn="1">
          <p15:clr>
            <a:srgbClr val="F26B43"/>
          </p15:clr>
        </p15:guide>
        <p15:guide id="3" orient="horz" pos="3936"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community.aras.com/partner-portal/b/announcements" TargetMode="External"/><Relationship Id="rId3" Type="http://schemas.openxmlformats.org/officeDocument/2006/relationships/hyperlink" Target="https://www.aras.com/SubscriberPortal/support.aspx" TargetMode="External"/><Relationship Id="rId7" Type="http://schemas.openxmlformats.org/officeDocument/2006/relationships/hyperlink" Target="https://www.aras.com/university/training-classes.aspx" TargetMode="External"/><Relationship Id="rId12" Type="http://schemas.openxmlformats.org/officeDocument/2006/relationships/hyperlink" Target="https://www.aras.com/plm-roadmap/" TargetMode="External"/><Relationship Id="rId2" Type="http://schemas.openxmlformats.org/officeDocument/2006/relationships/hyperlink" Target="mailto:support@aras.com" TargetMode="External"/><Relationship Id="rId1" Type="http://schemas.openxmlformats.org/officeDocument/2006/relationships/slideLayout" Target="../slideLayouts/slideLayout4.xml"/><Relationship Id="rId6" Type="http://schemas.openxmlformats.org/officeDocument/2006/relationships/hyperlink" Target="mailto:Partners@Aras.com" TargetMode="External"/><Relationship Id="rId11" Type="http://schemas.openxmlformats.org/officeDocument/2006/relationships/hyperlink" Target="https://community.aras.com/partner-portal/p/support" TargetMode="External"/><Relationship Id="rId5" Type="http://schemas.openxmlformats.org/officeDocument/2006/relationships/hyperlink" Target="http://community.aras.com/en/" TargetMode="External"/><Relationship Id="rId10" Type="http://schemas.openxmlformats.org/officeDocument/2006/relationships/hyperlink" Target="https://community.aras.com/partner-portal/p/downloads" TargetMode="External"/><Relationship Id="rId4" Type="http://schemas.openxmlformats.org/officeDocument/2006/relationships/hyperlink" Target="https://www.aras.com/support/documentation/" TargetMode="External"/><Relationship Id="rId9" Type="http://schemas.openxmlformats.org/officeDocument/2006/relationships/hyperlink" Target="https://community.aras.com/subscriber-portal/p/download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community.aras.com/subscriber-portal/p/upgrad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azon.com/exec/obidos/ASIN/3319174398/engineeringdatam" TargetMode="External"/><Relationship Id="rId2" Type="http://schemas.openxmlformats.org/officeDocument/2006/relationships/hyperlink" Target="http://www.essentialsofpdm.com/" TargetMode="External"/><Relationship Id="rId1" Type="http://schemas.openxmlformats.org/officeDocument/2006/relationships/slideLayout" Target="../slideLayouts/slideLayout4.xml"/><Relationship Id="rId4" Type="http://schemas.openxmlformats.org/officeDocument/2006/relationships/hyperlink" Target="https://polytechnic.purdue.edu/digital-enterprise-center/plm-certificate-progra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professionalplm.org/" TargetMode="External"/><Relationship Id="rId2" Type="http://schemas.openxmlformats.org/officeDocument/2006/relationships/hyperlink" Target="https://www.cimdata.com/en/events/cimdata-plm-certificate-program" TargetMode="External"/><Relationship Id="rId1" Type="http://schemas.openxmlformats.org/officeDocument/2006/relationships/slideLayout" Target="../slideLayouts/slideLayout4.xml"/><Relationship Id="rId4" Type="http://schemas.openxmlformats.org/officeDocument/2006/relationships/hyperlink" Target="https://ipxhq.com/training/cm2-courses/about-cm2-certification-cours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aras.com/academic-program" TargetMode="Externa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ras.com/en/training/training-classe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hyperlink" Target="mailto:Support@aras.com"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6B37-DE28-4516-936B-2A9BEEE14167}"/>
              </a:ext>
            </a:extLst>
          </p:cNvPr>
          <p:cNvSpPr>
            <a:spLocks noGrp="1"/>
          </p:cNvSpPr>
          <p:nvPr>
            <p:ph type="ctrTitle"/>
          </p:nvPr>
        </p:nvSpPr>
        <p:spPr/>
        <p:txBody>
          <a:bodyPr/>
          <a:lstStyle/>
          <a:p>
            <a:r>
              <a:rPr lang="en-US"/>
              <a:t>Aras Academic Program</a:t>
            </a:r>
            <a:endParaRPr lang="en-US" dirty="0"/>
          </a:p>
        </p:txBody>
      </p:sp>
      <p:sp>
        <p:nvSpPr>
          <p:cNvPr id="3" name="Subtitle 2">
            <a:extLst>
              <a:ext uri="{FF2B5EF4-FFF2-40B4-BE49-F238E27FC236}">
                <a16:creationId xmlns:a16="http://schemas.microsoft.com/office/drawing/2014/main" id="{229C393B-4149-4D5A-A7C1-62F464E28D00}"/>
              </a:ext>
            </a:extLst>
          </p:cNvPr>
          <p:cNvSpPr>
            <a:spLocks noGrp="1"/>
          </p:cNvSpPr>
          <p:nvPr>
            <p:ph type="subTitle" idx="1"/>
          </p:nvPr>
        </p:nvSpPr>
        <p:spPr/>
        <p:txBody>
          <a:bodyPr/>
          <a:lstStyle/>
          <a:p>
            <a:r>
              <a:rPr lang="en-US"/>
              <a:t>October 2019 </a:t>
            </a:r>
            <a:endParaRPr lang="en-US" dirty="0"/>
          </a:p>
        </p:txBody>
      </p:sp>
      <p:sp>
        <p:nvSpPr>
          <p:cNvPr id="7" name="Text Placeholder 6">
            <a:extLst>
              <a:ext uri="{FF2B5EF4-FFF2-40B4-BE49-F238E27FC236}">
                <a16:creationId xmlns:a16="http://schemas.microsoft.com/office/drawing/2014/main" id="{4A428FE4-8BBF-4D2E-B922-A917E307ABD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5486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85F0-6308-4C38-A424-67F135CC68D4}"/>
              </a:ext>
            </a:extLst>
          </p:cNvPr>
          <p:cNvSpPr>
            <a:spLocks noGrp="1"/>
          </p:cNvSpPr>
          <p:nvPr>
            <p:ph type="title"/>
          </p:nvPr>
        </p:nvSpPr>
        <p:spPr/>
        <p:txBody>
          <a:bodyPr/>
          <a:lstStyle/>
          <a:p>
            <a:r>
              <a:rPr lang="en-US"/>
              <a:t>Academic Program Benefits</a:t>
            </a:r>
            <a:endParaRPr lang="en-US" dirty="0"/>
          </a:p>
        </p:txBody>
      </p:sp>
      <p:graphicFrame>
        <p:nvGraphicFramePr>
          <p:cNvPr id="5" name="Content Placeholder 4">
            <a:extLst>
              <a:ext uri="{FF2B5EF4-FFF2-40B4-BE49-F238E27FC236}">
                <a16:creationId xmlns:a16="http://schemas.microsoft.com/office/drawing/2014/main" id="{400EB291-146A-44C1-A248-28B447C10F9A}"/>
              </a:ext>
            </a:extLst>
          </p:cNvPr>
          <p:cNvGraphicFramePr>
            <a:graphicFrameLocks noGrp="1"/>
          </p:cNvGraphicFramePr>
          <p:nvPr>
            <p:ph idx="1"/>
            <p:extLst>
              <p:ext uri="{D42A27DB-BD31-4B8C-83A1-F6EECF244321}">
                <p14:modId xmlns:p14="http://schemas.microsoft.com/office/powerpoint/2010/main" val="167981913"/>
              </p:ext>
            </p:extLst>
          </p:nvPr>
        </p:nvGraphicFramePr>
        <p:xfrm>
          <a:off x="365125" y="1096963"/>
          <a:ext cx="11338559" cy="4232684"/>
        </p:xfrm>
        <a:graphic>
          <a:graphicData uri="http://schemas.openxmlformats.org/drawingml/2006/table">
            <a:tbl>
              <a:tblPr firstRow="1" bandRow="1">
                <a:tableStyleId>{5C22544A-7EE6-4342-B048-85BDC9FD1C3A}</a:tableStyleId>
              </a:tblPr>
              <a:tblGrid>
                <a:gridCol w="1605938">
                  <a:extLst>
                    <a:ext uri="{9D8B030D-6E8A-4147-A177-3AD203B41FA5}">
                      <a16:colId xmlns:a16="http://schemas.microsoft.com/office/drawing/2014/main" val="1097632879"/>
                    </a:ext>
                  </a:extLst>
                </a:gridCol>
                <a:gridCol w="2168018">
                  <a:extLst>
                    <a:ext uri="{9D8B030D-6E8A-4147-A177-3AD203B41FA5}">
                      <a16:colId xmlns:a16="http://schemas.microsoft.com/office/drawing/2014/main" val="3060904566"/>
                    </a:ext>
                  </a:extLst>
                </a:gridCol>
                <a:gridCol w="1942771">
                  <a:extLst>
                    <a:ext uri="{9D8B030D-6E8A-4147-A177-3AD203B41FA5}">
                      <a16:colId xmlns:a16="http://schemas.microsoft.com/office/drawing/2014/main" val="860975723"/>
                    </a:ext>
                  </a:extLst>
                </a:gridCol>
                <a:gridCol w="2008467">
                  <a:extLst>
                    <a:ext uri="{9D8B030D-6E8A-4147-A177-3AD203B41FA5}">
                      <a16:colId xmlns:a16="http://schemas.microsoft.com/office/drawing/2014/main" val="589561843"/>
                    </a:ext>
                  </a:extLst>
                </a:gridCol>
                <a:gridCol w="3613365">
                  <a:extLst>
                    <a:ext uri="{9D8B030D-6E8A-4147-A177-3AD203B41FA5}">
                      <a16:colId xmlns:a16="http://schemas.microsoft.com/office/drawing/2014/main" val="3654353144"/>
                    </a:ext>
                  </a:extLst>
                </a:gridCol>
              </a:tblGrid>
              <a:tr h="522733">
                <a:tc>
                  <a:txBody>
                    <a:bodyPr/>
                    <a:lstStyle/>
                    <a:p>
                      <a:endParaRPr lang="en-US" sz="1000" dirty="0">
                        <a:latin typeface="+mn-lt"/>
                      </a:endParaRPr>
                    </a:p>
                  </a:txBody>
                  <a:tcPr>
                    <a:solidFill>
                      <a:schemeClr val="bg1"/>
                    </a:solidFill>
                  </a:tcPr>
                </a:tc>
                <a:tc>
                  <a:txBody>
                    <a:bodyPr/>
                    <a:lstStyle/>
                    <a:p>
                      <a:endParaRPr lang="en-US" sz="1000" dirty="0">
                        <a:latin typeface="+mn-lt"/>
                      </a:endParaRPr>
                    </a:p>
                  </a:txBody>
                  <a:tcPr/>
                </a:tc>
                <a:tc>
                  <a:txBody>
                    <a:bodyPr/>
                    <a:lstStyle/>
                    <a:p>
                      <a:pPr algn="ctr"/>
                      <a:endParaRPr lang="en-US" sz="1000" dirty="0">
                        <a:latin typeface="+mn-lt"/>
                      </a:endParaRPr>
                    </a:p>
                  </a:txBody>
                  <a:tcPr/>
                </a:tc>
                <a:tc>
                  <a:txBody>
                    <a:bodyPr/>
                    <a:lstStyle/>
                    <a:p>
                      <a:endParaRPr lang="en-US" sz="1000" dirty="0">
                        <a:latin typeface="+mn-lt"/>
                      </a:endParaRPr>
                    </a:p>
                  </a:txBody>
                  <a:tcPr/>
                </a:tc>
                <a:tc>
                  <a:txBody>
                    <a:bodyPr/>
                    <a:lstStyle/>
                    <a:p>
                      <a:endParaRPr lang="en-US" sz="1000" dirty="0">
                        <a:latin typeface="+mn-lt"/>
                      </a:endParaRPr>
                    </a:p>
                  </a:txBody>
                  <a:tcPr/>
                </a:tc>
                <a:extLst>
                  <a:ext uri="{0D108BD9-81ED-4DB2-BD59-A6C34878D82A}">
                    <a16:rowId xmlns:a16="http://schemas.microsoft.com/office/drawing/2014/main" val="626336557"/>
                  </a:ext>
                </a:extLst>
              </a:tr>
              <a:tr h="529993">
                <a:tc rowSpan="7">
                  <a:txBody>
                    <a:bodyPr/>
                    <a:lstStyle/>
                    <a:p>
                      <a:pPr algn="l"/>
                      <a:r>
                        <a:rPr lang="en-US" sz="1000" dirty="0">
                          <a:latin typeface="+mn-lt"/>
                        </a:rPr>
                        <a:t>Features</a:t>
                      </a:r>
                    </a:p>
                  </a:txBody>
                  <a:tcPr anchor="ctr">
                    <a:solidFill>
                      <a:schemeClr val="bg1">
                        <a:lumMod val="85000"/>
                      </a:schemeClr>
                    </a:solidFill>
                  </a:tcPr>
                </a:tc>
                <a:tc>
                  <a:txBody>
                    <a:bodyPr/>
                    <a:lstStyle/>
                    <a:p>
                      <a:pPr algn="l" fontAlgn="ctr"/>
                      <a:r>
                        <a:rPr lang="en-US" sz="1000" b="1" i="0" u="none" strike="noStrike" dirty="0">
                          <a:solidFill>
                            <a:srgbClr val="000000"/>
                          </a:solidFill>
                          <a:effectLst/>
                          <a:latin typeface="+mn-lt"/>
                        </a:rPr>
                        <a:t>3D CAD to PDF Converter</a:t>
                      </a:r>
                    </a:p>
                  </a:txBody>
                  <a:tcPr marL="4763" marR="4763" marT="4763" marB="0" anchor="ctr"/>
                </a:tc>
                <a:tc>
                  <a:txBody>
                    <a:bodyPr/>
                    <a:lstStyle/>
                    <a:p>
                      <a:pPr algn="ctr" fontAlgn="t"/>
                      <a:r>
                        <a:rPr lang="en-US" sz="1000" b="1" i="0" u="none" strike="noStrike">
                          <a:solidFill>
                            <a:srgbClr val="000000"/>
                          </a:solidFill>
                          <a:effectLst/>
                          <a:latin typeface="+mn-lt"/>
                        </a:rPr>
                        <a:t>No</a:t>
                      </a:r>
                    </a:p>
                  </a:txBody>
                  <a:tcPr marL="4763" marR="4763" marT="4763" marB="0" anchor="ctr"/>
                </a:tc>
                <a:tc>
                  <a:txBody>
                    <a:bodyPr/>
                    <a:lstStyle/>
                    <a:p>
                      <a:pPr algn="ctr" fontAlgn="t"/>
                      <a:r>
                        <a:rPr lang="en-US" sz="1000" b="1" i="0" u="none" strike="noStrike">
                          <a:solidFill>
                            <a:srgbClr val="000000"/>
                          </a:solidFill>
                          <a:effectLst/>
                          <a:latin typeface="+mn-lt"/>
                        </a:rPr>
                        <a:t>Yes</a:t>
                      </a:r>
                    </a:p>
                  </a:txBody>
                  <a:tcPr marL="4763" marR="4763" marT="4763" marB="0" anchor="ctr"/>
                </a:tc>
                <a:tc>
                  <a:txBody>
                    <a:bodyPr/>
                    <a:lstStyle/>
                    <a:p>
                      <a:pPr algn="l" fontAlgn="t"/>
                      <a:r>
                        <a:rPr lang="en-US" sz="1000" b="1" i="0" u="none" strike="noStrike">
                          <a:solidFill>
                            <a:srgbClr val="000000"/>
                          </a:solidFill>
                          <a:effectLst/>
                          <a:latin typeface="+mn-lt"/>
                        </a:rPr>
                        <a:t>All</a:t>
                      </a:r>
                    </a:p>
                  </a:txBody>
                  <a:tcPr marL="4763" marR="4763" marT="4763" marB="0" anchor="ctr"/>
                </a:tc>
                <a:extLst>
                  <a:ext uri="{0D108BD9-81ED-4DB2-BD59-A6C34878D82A}">
                    <a16:rowId xmlns:a16="http://schemas.microsoft.com/office/drawing/2014/main" val="1809066738"/>
                  </a:ext>
                </a:extLst>
              </a:tr>
              <a:tr h="529993">
                <a:tc vMerge="1">
                  <a:txBody>
                    <a:bodyPr/>
                    <a:lstStyle/>
                    <a:p>
                      <a:endParaRPr lang="en-US" dirty="0"/>
                    </a:p>
                  </a:txBody>
                  <a:tcPr/>
                </a:tc>
                <a:tc>
                  <a:txBody>
                    <a:bodyPr/>
                    <a:lstStyle/>
                    <a:p>
                      <a:pPr algn="l" fontAlgn="ctr"/>
                      <a:r>
                        <a:rPr lang="en-US" sz="1000" b="1" i="0" u="none" strike="noStrike" dirty="0">
                          <a:solidFill>
                            <a:srgbClr val="000000"/>
                          </a:solidFill>
                          <a:effectLst/>
                          <a:latin typeface="+mn-lt"/>
                        </a:rPr>
                        <a:t>Visual Collaboration</a:t>
                      </a:r>
                    </a:p>
                  </a:txBody>
                  <a:tcPr marL="4763" marR="4763" marT="4763" marB="0" anchor="ctr"/>
                </a:tc>
                <a:tc>
                  <a:txBody>
                    <a:bodyPr/>
                    <a:lstStyle/>
                    <a:p>
                      <a:pPr algn="ctr" fontAlgn="t"/>
                      <a:r>
                        <a:rPr lang="en-US" sz="1000" b="1" i="0" u="none" strike="noStrike" dirty="0">
                          <a:solidFill>
                            <a:srgbClr val="000000"/>
                          </a:solidFill>
                          <a:effectLst/>
                          <a:latin typeface="+mn-lt"/>
                        </a:rPr>
                        <a:t>No</a:t>
                      </a:r>
                    </a:p>
                  </a:txBody>
                  <a:tcPr marL="4763" marR="4763" marT="4763" marB="0" anchor="ctr"/>
                </a:tc>
                <a:tc>
                  <a:txBody>
                    <a:bodyPr/>
                    <a:lstStyle/>
                    <a:p>
                      <a:pPr algn="ctr" fontAlgn="t"/>
                      <a:r>
                        <a:rPr lang="en-US" sz="1000" b="1" i="0" u="none" strike="noStrike">
                          <a:solidFill>
                            <a:srgbClr val="000000"/>
                          </a:solidFill>
                          <a:effectLst/>
                          <a:latin typeface="+mn-lt"/>
                        </a:rPr>
                        <a:t>Yes</a:t>
                      </a:r>
                    </a:p>
                  </a:txBody>
                  <a:tcPr marL="4763" marR="4763" marT="4763" marB="0" anchor="ctr"/>
                </a:tc>
                <a:tc>
                  <a:txBody>
                    <a:bodyPr/>
                    <a:lstStyle/>
                    <a:p>
                      <a:pPr algn="l" fontAlgn="t"/>
                      <a:r>
                        <a:rPr lang="en-US" sz="1000" b="1" i="0" u="none" strike="noStrike">
                          <a:solidFill>
                            <a:srgbClr val="000000"/>
                          </a:solidFill>
                          <a:effectLst/>
                          <a:latin typeface="+mn-lt"/>
                        </a:rPr>
                        <a:t>All</a:t>
                      </a:r>
                    </a:p>
                  </a:txBody>
                  <a:tcPr marL="4763" marR="4763" marT="4763" marB="0" anchor="ctr"/>
                </a:tc>
                <a:extLst>
                  <a:ext uri="{0D108BD9-81ED-4DB2-BD59-A6C34878D82A}">
                    <a16:rowId xmlns:a16="http://schemas.microsoft.com/office/drawing/2014/main" val="1952925490"/>
                  </a:ext>
                </a:extLst>
              </a:tr>
              <a:tr h="529993">
                <a:tc vMerge="1">
                  <a:txBody>
                    <a:bodyPr/>
                    <a:lstStyle/>
                    <a:p>
                      <a:endParaRPr lang="en-US" dirty="0"/>
                    </a:p>
                  </a:txBody>
                  <a:tcPr/>
                </a:tc>
                <a:tc>
                  <a:txBody>
                    <a:bodyPr/>
                    <a:lstStyle/>
                    <a:p>
                      <a:pPr algn="l" fontAlgn="ctr"/>
                      <a:r>
                        <a:rPr lang="en-US" sz="1000" b="1" i="0" u="none" strike="noStrike">
                          <a:solidFill>
                            <a:srgbClr val="000000"/>
                          </a:solidFill>
                          <a:effectLst/>
                          <a:latin typeface="+mn-lt"/>
                        </a:rPr>
                        <a:t>Replicated Vault</a:t>
                      </a:r>
                    </a:p>
                  </a:txBody>
                  <a:tcPr marL="4763" marR="4763" marT="4763" marB="0" anchor="ctr"/>
                </a:tc>
                <a:tc>
                  <a:txBody>
                    <a:bodyPr/>
                    <a:lstStyle/>
                    <a:p>
                      <a:pPr algn="ctr" fontAlgn="t"/>
                      <a:r>
                        <a:rPr lang="en-US" sz="1000" b="1" i="0" u="none" strike="noStrike" dirty="0">
                          <a:solidFill>
                            <a:srgbClr val="000000"/>
                          </a:solidFill>
                          <a:effectLst/>
                          <a:latin typeface="+mn-lt"/>
                        </a:rPr>
                        <a:t>No</a:t>
                      </a:r>
                    </a:p>
                  </a:txBody>
                  <a:tcPr marL="4763" marR="4763" marT="4763" marB="0" anchor="ctr"/>
                </a:tc>
                <a:tc>
                  <a:txBody>
                    <a:bodyPr/>
                    <a:lstStyle/>
                    <a:p>
                      <a:pPr algn="ctr" fontAlgn="t"/>
                      <a:r>
                        <a:rPr lang="en-US" sz="1000" b="1" i="0" u="none" strike="noStrike" dirty="0">
                          <a:solidFill>
                            <a:srgbClr val="000000"/>
                          </a:solidFill>
                          <a:effectLst/>
                          <a:latin typeface="+mn-lt"/>
                        </a:rPr>
                        <a:t>Yes</a:t>
                      </a:r>
                    </a:p>
                  </a:txBody>
                  <a:tcPr marL="4763" marR="4763" marT="4763" marB="0" anchor="ctr"/>
                </a:tc>
                <a:tc>
                  <a:txBody>
                    <a:bodyPr/>
                    <a:lstStyle/>
                    <a:p>
                      <a:pPr algn="l" fontAlgn="t"/>
                      <a:r>
                        <a:rPr lang="en-US" sz="1000" b="1" i="0" u="none" strike="noStrike">
                          <a:solidFill>
                            <a:srgbClr val="000000"/>
                          </a:solidFill>
                          <a:effectLst/>
                          <a:latin typeface="+mn-lt"/>
                        </a:rPr>
                        <a:t>All</a:t>
                      </a:r>
                    </a:p>
                  </a:txBody>
                  <a:tcPr marL="4763" marR="4763" marT="4763" marB="0" anchor="ctr"/>
                </a:tc>
                <a:extLst>
                  <a:ext uri="{0D108BD9-81ED-4DB2-BD59-A6C34878D82A}">
                    <a16:rowId xmlns:a16="http://schemas.microsoft.com/office/drawing/2014/main" val="2108781665"/>
                  </a:ext>
                </a:extLst>
              </a:tr>
              <a:tr h="529993">
                <a:tc vMerge="1">
                  <a:txBody>
                    <a:bodyPr/>
                    <a:lstStyle/>
                    <a:p>
                      <a:endParaRPr lang="en-US" dirty="0"/>
                    </a:p>
                  </a:txBody>
                  <a:tcPr/>
                </a:tc>
                <a:tc>
                  <a:txBody>
                    <a:bodyPr/>
                    <a:lstStyle/>
                    <a:p>
                      <a:pPr algn="l" fontAlgn="ctr"/>
                      <a:r>
                        <a:rPr lang="en-US" sz="1000" b="1" i="0" u="none" strike="noStrike" dirty="0">
                          <a:solidFill>
                            <a:srgbClr val="000000"/>
                          </a:solidFill>
                          <a:effectLst/>
                          <a:latin typeface="+mn-lt"/>
                        </a:rPr>
                        <a:t>Self-Service Reporting</a:t>
                      </a:r>
                    </a:p>
                  </a:txBody>
                  <a:tcPr marL="4763" marR="4763" marT="4763" marB="0" anchor="ctr"/>
                </a:tc>
                <a:tc>
                  <a:txBody>
                    <a:bodyPr/>
                    <a:lstStyle/>
                    <a:p>
                      <a:pPr algn="ctr" fontAlgn="t"/>
                      <a:r>
                        <a:rPr lang="en-US" sz="1000" b="1" i="0" u="none" strike="noStrike">
                          <a:solidFill>
                            <a:srgbClr val="000000"/>
                          </a:solidFill>
                          <a:effectLst/>
                          <a:latin typeface="+mn-lt"/>
                        </a:rPr>
                        <a:t>No</a:t>
                      </a:r>
                    </a:p>
                  </a:txBody>
                  <a:tcPr marL="4763" marR="4763" marT="4763" marB="0" anchor="ctr"/>
                </a:tc>
                <a:tc>
                  <a:txBody>
                    <a:bodyPr/>
                    <a:lstStyle/>
                    <a:p>
                      <a:pPr algn="ctr" fontAlgn="t"/>
                      <a:r>
                        <a:rPr lang="en-US" sz="1000" b="1" i="0" u="none" strike="noStrike" dirty="0">
                          <a:solidFill>
                            <a:srgbClr val="000000"/>
                          </a:solidFill>
                          <a:effectLst/>
                          <a:latin typeface="+mn-lt"/>
                        </a:rPr>
                        <a:t>Yes</a:t>
                      </a:r>
                    </a:p>
                  </a:txBody>
                  <a:tcPr marL="4763" marR="4763" marT="4763" marB="0" anchor="ctr"/>
                </a:tc>
                <a:tc>
                  <a:txBody>
                    <a:bodyPr/>
                    <a:lstStyle/>
                    <a:p>
                      <a:pPr algn="l" fontAlgn="t"/>
                      <a:r>
                        <a:rPr lang="en-US" sz="1000" b="1" i="0" u="none" strike="noStrike">
                          <a:solidFill>
                            <a:srgbClr val="000000"/>
                          </a:solidFill>
                          <a:effectLst/>
                          <a:latin typeface="+mn-lt"/>
                        </a:rPr>
                        <a:t>All</a:t>
                      </a:r>
                    </a:p>
                  </a:txBody>
                  <a:tcPr marL="4763" marR="4763" marT="4763" marB="0" anchor="ctr"/>
                </a:tc>
                <a:extLst>
                  <a:ext uri="{0D108BD9-81ED-4DB2-BD59-A6C34878D82A}">
                    <a16:rowId xmlns:a16="http://schemas.microsoft.com/office/drawing/2014/main" val="1342957805"/>
                  </a:ext>
                </a:extLst>
              </a:tr>
              <a:tr h="529993">
                <a:tc vMerge="1">
                  <a:txBody>
                    <a:bodyPr/>
                    <a:lstStyle/>
                    <a:p>
                      <a:endParaRPr lang="en-US" dirty="0"/>
                    </a:p>
                  </a:txBody>
                  <a:tcPr/>
                </a:tc>
                <a:tc>
                  <a:txBody>
                    <a:bodyPr/>
                    <a:lstStyle/>
                    <a:p>
                      <a:pPr algn="l" fontAlgn="ctr"/>
                      <a:r>
                        <a:rPr lang="en-US" sz="1000" b="1" i="0" u="none" strike="noStrike">
                          <a:solidFill>
                            <a:srgbClr val="000000"/>
                          </a:solidFill>
                          <a:effectLst/>
                          <a:latin typeface="+mn-lt"/>
                        </a:rPr>
                        <a:t>Enterprise Search</a:t>
                      </a:r>
                    </a:p>
                  </a:txBody>
                  <a:tcPr marL="4763" marR="4763" marT="4763" marB="0" anchor="ctr"/>
                </a:tc>
                <a:tc>
                  <a:txBody>
                    <a:bodyPr/>
                    <a:lstStyle/>
                    <a:p>
                      <a:pPr algn="ctr" fontAlgn="t"/>
                      <a:r>
                        <a:rPr lang="en-US" sz="1000" b="1" i="0" u="none" strike="noStrike">
                          <a:solidFill>
                            <a:srgbClr val="000000"/>
                          </a:solidFill>
                          <a:effectLst/>
                          <a:latin typeface="+mn-lt"/>
                        </a:rPr>
                        <a:t>No</a:t>
                      </a:r>
                    </a:p>
                  </a:txBody>
                  <a:tcPr marL="4763" marR="4763" marT="4763" marB="0" anchor="ctr"/>
                </a:tc>
                <a:tc>
                  <a:txBody>
                    <a:bodyPr/>
                    <a:lstStyle/>
                    <a:p>
                      <a:pPr algn="ctr" fontAlgn="t"/>
                      <a:r>
                        <a:rPr lang="en-US" sz="1000" b="1" i="0" u="none" strike="noStrike">
                          <a:solidFill>
                            <a:srgbClr val="000000"/>
                          </a:solidFill>
                          <a:effectLst/>
                          <a:latin typeface="+mn-lt"/>
                        </a:rPr>
                        <a:t>Yes</a:t>
                      </a:r>
                    </a:p>
                  </a:txBody>
                  <a:tcPr marL="4763" marR="4763" marT="4763" marB="0" anchor="ctr"/>
                </a:tc>
                <a:tc>
                  <a:txBody>
                    <a:bodyPr/>
                    <a:lstStyle/>
                    <a:p>
                      <a:pPr algn="l" fontAlgn="t"/>
                      <a:r>
                        <a:rPr lang="en-US" sz="1000" b="1" i="0" u="none" strike="noStrike" dirty="0">
                          <a:solidFill>
                            <a:srgbClr val="000000"/>
                          </a:solidFill>
                          <a:effectLst/>
                          <a:latin typeface="+mn-lt"/>
                        </a:rPr>
                        <a:t>All</a:t>
                      </a:r>
                    </a:p>
                  </a:txBody>
                  <a:tcPr marL="4763" marR="4763" marT="4763" marB="0" anchor="ctr"/>
                </a:tc>
                <a:extLst>
                  <a:ext uri="{0D108BD9-81ED-4DB2-BD59-A6C34878D82A}">
                    <a16:rowId xmlns:a16="http://schemas.microsoft.com/office/drawing/2014/main" val="842992041"/>
                  </a:ext>
                </a:extLst>
              </a:tr>
              <a:tr h="529993">
                <a:tc vMerge="1">
                  <a:txBody>
                    <a:bodyPr/>
                    <a:lstStyle/>
                    <a:p>
                      <a:endParaRPr lang="en-US" dirty="0"/>
                    </a:p>
                  </a:txBody>
                  <a:tcPr/>
                </a:tc>
                <a:tc>
                  <a:txBody>
                    <a:bodyPr/>
                    <a:lstStyle/>
                    <a:p>
                      <a:pPr algn="l" fontAlgn="ctr"/>
                      <a:r>
                        <a:rPr lang="en-US" sz="1000" b="1" i="0" u="none" strike="noStrike">
                          <a:solidFill>
                            <a:srgbClr val="000000"/>
                          </a:solidFill>
                          <a:effectLst/>
                          <a:latin typeface="+mn-lt"/>
                        </a:rPr>
                        <a:t>Single Sign-On</a:t>
                      </a:r>
                    </a:p>
                  </a:txBody>
                  <a:tcPr marL="4763" marR="4763" marT="4763" marB="0" anchor="ctr"/>
                </a:tc>
                <a:tc>
                  <a:txBody>
                    <a:bodyPr/>
                    <a:lstStyle/>
                    <a:p>
                      <a:pPr algn="ctr" fontAlgn="t"/>
                      <a:r>
                        <a:rPr lang="en-US" sz="1000" b="1" i="0" u="none" strike="noStrike">
                          <a:solidFill>
                            <a:srgbClr val="000000"/>
                          </a:solidFill>
                          <a:effectLst/>
                          <a:latin typeface="+mn-lt"/>
                        </a:rPr>
                        <a:t>No</a:t>
                      </a:r>
                    </a:p>
                  </a:txBody>
                  <a:tcPr marL="4763" marR="4763" marT="4763" marB="0" anchor="ctr"/>
                </a:tc>
                <a:tc>
                  <a:txBody>
                    <a:bodyPr/>
                    <a:lstStyle/>
                    <a:p>
                      <a:pPr algn="ctr" fontAlgn="t"/>
                      <a:r>
                        <a:rPr lang="en-US" sz="1000" b="1" i="0" u="none" strike="noStrike">
                          <a:solidFill>
                            <a:srgbClr val="000000"/>
                          </a:solidFill>
                          <a:effectLst/>
                          <a:latin typeface="+mn-lt"/>
                        </a:rPr>
                        <a:t>Yes</a:t>
                      </a:r>
                    </a:p>
                  </a:txBody>
                  <a:tcPr marL="4763" marR="4763" marT="4763" marB="0" anchor="ctr"/>
                </a:tc>
                <a:tc>
                  <a:txBody>
                    <a:bodyPr/>
                    <a:lstStyle/>
                    <a:p>
                      <a:pPr algn="l" fontAlgn="t"/>
                      <a:r>
                        <a:rPr lang="en-US" sz="1000" b="1" i="0" u="none" strike="noStrike" dirty="0">
                          <a:solidFill>
                            <a:srgbClr val="000000"/>
                          </a:solidFill>
                          <a:effectLst/>
                          <a:latin typeface="+mn-lt"/>
                        </a:rPr>
                        <a:t>All</a:t>
                      </a:r>
                    </a:p>
                  </a:txBody>
                  <a:tcPr marL="4763" marR="4763" marT="4763" marB="0" anchor="ctr"/>
                </a:tc>
                <a:extLst>
                  <a:ext uri="{0D108BD9-81ED-4DB2-BD59-A6C34878D82A}">
                    <a16:rowId xmlns:a16="http://schemas.microsoft.com/office/drawing/2014/main" val="3257700794"/>
                  </a:ext>
                </a:extLst>
              </a:tr>
              <a:tr h="529993">
                <a:tc vMerge="1">
                  <a:txBody>
                    <a:bodyPr/>
                    <a:lstStyle/>
                    <a:p>
                      <a:endParaRPr lang="en-US" dirty="0"/>
                    </a:p>
                  </a:txBody>
                  <a:tcPr/>
                </a:tc>
                <a:tc>
                  <a:txBody>
                    <a:bodyPr/>
                    <a:lstStyle/>
                    <a:p>
                      <a:pPr algn="l" fontAlgn="ctr"/>
                      <a:r>
                        <a:rPr lang="en-US" sz="1000" b="1" i="0" u="none" strike="noStrike">
                          <a:solidFill>
                            <a:srgbClr val="000000"/>
                          </a:solidFill>
                          <a:effectLst/>
                          <a:latin typeface="+mn-lt"/>
                        </a:rPr>
                        <a:t>All other capabilities</a:t>
                      </a:r>
                    </a:p>
                  </a:txBody>
                  <a:tcPr marL="4763" marR="4763" marT="4763" marB="0" anchor="ctr"/>
                </a:tc>
                <a:tc>
                  <a:txBody>
                    <a:bodyPr/>
                    <a:lstStyle/>
                    <a:p>
                      <a:pPr algn="ctr" fontAlgn="t"/>
                      <a:r>
                        <a:rPr lang="en-US" sz="1000" b="1" i="0" u="none" strike="noStrike">
                          <a:solidFill>
                            <a:srgbClr val="000000"/>
                          </a:solidFill>
                          <a:effectLst/>
                          <a:latin typeface="+mn-lt"/>
                        </a:rPr>
                        <a:t>Yes</a:t>
                      </a:r>
                    </a:p>
                  </a:txBody>
                  <a:tcPr marL="4763" marR="4763" marT="4763" marB="0" anchor="ctr"/>
                </a:tc>
                <a:tc>
                  <a:txBody>
                    <a:bodyPr/>
                    <a:lstStyle/>
                    <a:p>
                      <a:pPr algn="ctr" fontAlgn="t"/>
                      <a:r>
                        <a:rPr lang="en-US" sz="1000" b="1" i="0" u="none" strike="noStrike">
                          <a:solidFill>
                            <a:srgbClr val="000000"/>
                          </a:solidFill>
                          <a:effectLst/>
                          <a:latin typeface="+mn-lt"/>
                        </a:rPr>
                        <a:t>Yes</a:t>
                      </a:r>
                    </a:p>
                  </a:txBody>
                  <a:tcPr marL="4763" marR="4763" marT="4763" marB="0" anchor="ctr"/>
                </a:tc>
                <a:tc>
                  <a:txBody>
                    <a:bodyPr/>
                    <a:lstStyle/>
                    <a:p>
                      <a:pPr algn="l" fontAlgn="t"/>
                      <a:r>
                        <a:rPr lang="en-US" sz="1000" b="1" i="0" u="none" strike="noStrike" dirty="0">
                          <a:solidFill>
                            <a:srgbClr val="000000"/>
                          </a:solidFill>
                          <a:effectLst/>
                          <a:latin typeface="+mn-lt"/>
                        </a:rPr>
                        <a:t>All</a:t>
                      </a:r>
                    </a:p>
                  </a:txBody>
                  <a:tcPr marL="4763" marR="4763" marT="4763" marB="0" anchor="ctr"/>
                </a:tc>
                <a:extLst>
                  <a:ext uri="{0D108BD9-81ED-4DB2-BD59-A6C34878D82A}">
                    <a16:rowId xmlns:a16="http://schemas.microsoft.com/office/drawing/2014/main" val="3897220708"/>
                  </a:ext>
                </a:extLst>
              </a:tr>
            </a:tbl>
          </a:graphicData>
        </a:graphic>
      </p:graphicFrame>
    </p:spTree>
    <p:extLst>
      <p:ext uri="{BB962C8B-B14F-4D97-AF65-F5344CB8AC3E}">
        <p14:creationId xmlns:p14="http://schemas.microsoft.com/office/powerpoint/2010/main" val="11363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61AA-F21B-4683-AD17-999779E5B740}"/>
              </a:ext>
            </a:extLst>
          </p:cNvPr>
          <p:cNvSpPr>
            <a:spLocks noGrp="1"/>
          </p:cNvSpPr>
          <p:nvPr>
            <p:ph type="title"/>
          </p:nvPr>
        </p:nvSpPr>
        <p:spPr/>
        <p:txBody>
          <a:bodyPr/>
          <a:lstStyle/>
          <a:p>
            <a:r>
              <a:rPr lang="en-US"/>
              <a:t>Support Options Summary </a:t>
            </a:r>
            <a:endParaRPr lang="en-US" dirty="0"/>
          </a:p>
        </p:txBody>
      </p:sp>
      <p:graphicFrame>
        <p:nvGraphicFramePr>
          <p:cNvPr id="6" name="Content Placeholder 5">
            <a:extLst>
              <a:ext uri="{FF2B5EF4-FFF2-40B4-BE49-F238E27FC236}">
                <a16:creationId xmlns:a16="http://schemas.microsoft.com/office/drawing/2014/main" id="{AF0E18F0-9B37-4C49-864B-06F688497773}"/>
              </a:ext>
            </a:extLst>
          </p:cNvPr>
          <p:cNvGraphicFramePr>
            <a:graphicFrameLocks noGrp="1"/>
          </p:cNvGraphicFramePr>
          <p:nvPr>
            <p:ph idx="1"/>
            <p:extLst>
              <p:ext uri="{D42A27DB-BD31-4B8C-83A1-F6EECF244321}">
                <p14:modId xmlns:p14="http://schemas.microsoft.com/office/powerpoint/2010/main" val="2718626427"/>
              </p:ext>
            </p:extLst>
          </p:nvPr>
        </p:nvGraphicFramePr>
        <p:xfrm>
          <a:off x="365125" y="1096963"/>
          <a:ext cx="11338560" cy="5106432"/>
        </p:xfrm>
        <a:graphic>
          <a:graphicData uri="http://schemas.openxmlformats.org/drawingml/2006/table">
            <a:tbl>
              <a:tblPr firstRow="1" firstCol="1" bandRow="1">
                <a:tableStyleId>{5C22544A-7EE6-4342-B048-85BDC9FD1C3A}</a:tableStyleId>
              </a:tblPr>
              <a:tblGrid>
                <a:gridCol w="2940750">
                  <a:extLst>
                    <a:ext uri="{9D8B030D-6E8A-4147-A177-3AD203B41FA5}">
                      <a16:colId xmlns:a16="http://schemas.microsoft.com/office/drawing/2014/main" val="3803197990"/>
                    </a:ext>
                  </a:extLst>
                </a:gridCol>
                <a:gridCol w="8397810">
                  <a:extLst>
                    <a:ext uri="{9D8B030D-6E8A-4147-A177-3AD203B41FA5}">
                      <a16:colId xmlns:a16="http://schemas.microsoft.com/office/drawing/2014/main" val="729355319"/>
                    </a:ext>
                  </a:extLst>
                </a:gridCol>
              </a:tblGrid>
              <a:tr h="237779">
                <a:tc>
                  <a:txBody>
                    <a:bodyPr/>
                    <a:lstStyle/>
                    <a:p>
                      <a:pPr marL="0" marR="0">
                        <a:lnSpc>
                          <a:spcPct val="107000"/>
                        </a:lnSpc>
                        <a:spcBef>
                          <a:spcPts val="0"/>
                        </a:spcBef>
                        <a:spcAft>
                          <a:spcPts val="0"/>
                        </a:spcAft>
                      </a:pPr>
                      <a:r>
                        <a:rPr lang="en-US" sz="1400" dirty="0">
                          <a:effectLst/>
                        </a:rPr>
                        <a:t>Support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How to Access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9691094"/>
                  </a:ext>
                </a:extLst>
              </a:tr>
              <a:tr h="443652">
                <a:tc>
                  <a:txBody>
                    <a:bodyPr/>
                    <a:lstStyle/>
                    <a:p>
                      <a:pPr marL="0" marR="0">
                        <a:lnSpc>
                          <a:spcPct val="107000"/>
                        </a:lnSpc>
                        <a:spcBef>
                          <a:spcPts val="0"/>
                        </a:spcBef>
                        <a:spcAft>
                          <a:spcPts val="0"/>
                        </a:spcAft>
                      </a:pPr>
                      <a:r>
                        <a:rPr lang="en-US" sz="1200" dirty="0">
                          <a:effectLst/>
                        </a:rPr>
                        <a:t>Telephone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To access a support person by telephone Monday – Friday, 8am to 6pm ET, please call +1 (978) 691-8900 and select option 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0737024"/>
                  </a:ext>
                </a:extLst>
              </a:tr>
              <a:tr h="443652">
                <a:tc>
                  <a:txBody>
                    <a:bodyPr/>
                    <a:lstStyle/>
                    <a:p>
                      <a:pPr marL="0" marR="0">
                        <a:lnSpc>
                          <a:spcPct val="107000"/>
                        </a:lnSpc>
                        <a:spcBef>
                          <a:spcPts val="0"/>
                        </a:spcBef>
                        <a:spcAft>
                          <a:spcPts val="0"/>
                        </a:spcAft>
                      </a:pPr>
                      <a:r>
                        <a:rPr lang="en-US" sz="1200" dirty="0">
                          <a:effectLst/>
                        </a:rPr>
                        <a:t>On Line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To access online support during the same timeframe, please email us at </a:t>
                      </a:r>
                      <a:r>
                        <a:rPr lang="en-US" sz="1200" u="sng">
                          <a:effectLst/>
                          <a:hlinkClick r:id="rId2"/>
                        </a:rPr>
                        <a:t>support@aras.com</a:t>
                      </a:r>
                      <a:r>
                        <a:rPr lang="en-US" sz="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7281063"/>
                  </a:ext>
                </a:extLst>
              </a:tr>
              <a:tr h="443652">
                <a:tc>
                  <a:txBody>
                    <a:bodyPr/>
                    <a:lstStyle/>
                    <a:p>
                      <a:pPr marL="0" marR="0">
                        <a:lnSpc>
                          <a:spcPct val="107000"/>
                        </a:lnSpc>
                        <a:spcBef>
                          <a:spcPts val="0"/>
                        </a:spcBef>
                        <a:spcAft>
                          <a:spcPts val="0"/>
                        </a:spcAft>
                      </a:pPr>
                      <a:r>
                        <a:rPr lang="en-US" sz="1200">
                          <a:effectLst/>
                        </a:rPr>
                        <a:t>Knowledge Base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You can also find the forums, blogs, a knowledgebase and the support matrix at </a:t>
                      </a:r>
                      <a:r>
                        <a:rPr lang="en-US" sz="1200" u="sng">
                          <a:effectLst/>
                          <a:hlinkClick r:id="rId3"/>
                        </a:rPr>
                        <a:t>https://www.aras.com/SubscriberPortal/support.aspx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3086887"/>
                  </a:ext>
                </a:extLst>
              </a:tr>
              <a:tr h="443652">
                <a:tc>
                  <a:txBody>
                    <a:bodyPr/>
                    <a:lstStyle/>
                    <a:p>
                      <a:pPr marL="0" marR="0">
                        <a:lnSpc>
                          <a:spcPct val="107000"/>
                        </a:lnSpc>
                        <a:spcBef>
                          <a:spcPts val="0"/>
                        </a:spcBef>
                        <a:spcAft>
                          <a:spcPts val="0"/>
                        </a:spcAft>
                      </a:pPr>
                      <a:r>
                        <a:rPr lang="en-US" sz="1200">
                          <a:effectLst/>
                        </a:rPr>
                        <a:t>Product Documentation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u="sng" dirty="0">
                          <a:effectLst/>
                          <a:hlinkClick r:id="rId4"/>
                        </a:rPr>
                        <a:t>https://www.aras.com/support/documentation/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9236989"/>
                  </a:ext>
                </a:extLst>
              </a:tr>
              <a:tr h="443652">
                <a:tc>
                  <a:txBody>
                    <a:bodyPr/>
                    <a:lstStyle/>
                    <a:p>
                      <a:pPr marL="0" marR="0">
                        <a:lnSpc>
                          <a:spcPct val="107000"/>
                        </a:lnSpc>
                        <a:spcBef>
                          <a:spcPts val="0"/>
                        </a:spcBef>
                        <a:spcAft>
                          <a:spcPts val="0"/>
                        </a:spcAft>
                      </a:pPr>
                      <a:r>
                        <a:rPr lang="en-US" sz="1200">
                          <a:effectLst/>
                        </a:rPr>
                        <a:t>Open Community Forum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u="sng">
                          <a:effectLst/>
                          <a:hlinkClick r:id="rId5"/>
                        </a:rPr>
                        <a:t>Aras Open PLM Community</a:t>
                      </a:r>
                      <a:r>
                        <a:rPr lang="en-US" sz="1200">
                          <a:effectLst/>
                        </a:rPr>
                        <a:t> you will have access to Blogs, Discussions, the Aras Knowledge Base, Community Projects and Aras Labs.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4645665"/>
                  </a:ext>
                </a:extLst>
              </a:tr>
              <a:tr h="443652">
                <a:tc>
                  <a:txBody>
                    <a:bodyPr/>
                    <a:lstStyle/>
                    <a:p>
                      <a:pPr marL="0" marR="0">
                        <a:lnSpc>
                          <a:spcPct val="107000"/>
                        </a:lnSpc>
                        <a:spcBef>
                          <a:spcPts val="0"/>
                        </a:spcBef>
                        <a:spcAft>
                          <a:spcPts val="0"/>
                        </a:spcAft>
                      </a:pPr>
                      <a:r>
                        <a:rPr lang="en-US" sz="1200">
                          <a:effectLst/>
                        </a:rPr>
                        <a:t>General Partner Program Questions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u="sng">
                          <a:effectLst/>
                          <a:hlinkClick r:id="rId6"/>
                        </a:rPr>
                        <a:t>Partners@Aras.com</a:t>
                      </a:r>
                      <a:endParaRPr lang="en-US" sz="1600">
                        <a:effectLst/>
                      </a:endParaRPr>
                    </a:p>
                    <a:p>
                      <a:pPr marL="0" marR="0">
                        <a:lnSpc>
                          <a:spcPct val="107000"/>
                        </a:lnSpc>
                        <a:spcBef>
                          <a:spcPts val="0"/>
                        </a:spcBef>
                        <a:spcAft>
                          <a:spcPts val="0"/>
                        </a:spcAft>
                      </a:pPr>
                      <a:r>
                        <a:rPr lang="en-US" sz="12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6015702"/>
                  </a:ext>
                </a:extLst>
              </a:tr>
              <a:tr h="216066">
                <a:tc>
                  <a:txBody>
                    <a:bodyPr/>
                    <a:lstStyle/>
                    <a:p>
                      <a:pPr marL="0" marR="0">
                        <a:lnSpc>
                          <a:spcPct val="107000"/>
                        </a:lnSpc>
                        <a:spcBef>
                          <a:spcPts val="0"/>
                        </a:spcBef>
                        <a:spcAft>
                          <a:spcPts val="0"/>
                        </a:spcAft>
                      </a:pPr>
                      <a:r>
                        <a:rPr lang="en-US" sz="1200">
                          <a:effectLst/>
                        </a:rPr>
                        <a:t>Training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u="sng">
                          <a:effectLst/>
                          <a:hlinkClick r:id="rId7"/>
                        </a:rPr>
                        <a:t>https://www.aras.com/university/training-classes.aspx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1225269"/>
                  </a:ext>
                </a:extLst>
              </a:tr>
              <a:tr h="443652">
                <a:tc>
                  <a:txBody>
                    <a:bodyPr/>
                    <a:lstStyle/>
                    <a:p>
                      <a:pPr marL="0" marR="0">
                        <a:lnSpc>
                          <a:spcPct val="107000"/>
                        </a:lnSpc>
                        <a:spcBef>
                          <a:spcPts val="0"/>
                        </a:spcBef>
                        <a:spcAft>
                          <a:spcPts val="0"/>
                        </a:spcAft>
                      </a:pPr>
                      <a:r>
                        <a:rPr lang="en-US" sz="1200">
                          <a:effectLst/>
                        </a:rPr>
                        <a:t>Program Announcements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Partner Portal </a:t>
                      </a:r>
                      <a:r>
                        <a:rPr lang="en-US" sz="1200" u="sng">
                          <a:effectLst/>
                          <a:hlinkClick r:id="rId8"/>
                        </a:rPr>
                        <a:t>https://community.aras.com/partner-portal/b/announcements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2695540"/>
                  </a:ext>
                </a:extLst>
              </a:tr>
              <a:tr h="443652">
                <a:tc>
                  <a:txBody>
                    <a:bodyPr/>
                    <a:lstStyle/>
                    <a:p>
                      <a:pPr marL="0" marR="0">
                        <a:lnSpc>
                          <a:spcPct val="107000"/>
                        </a:lnSpc>
                        <a:spcBef>
                          <a:spcPts val="0"/>
                        </a:spcBef>
                        <a:spcAft>
                          <a:spcPts val="0"/>
                        </a:spcAft>
                      </a:pPr>
                      <a:r>
                        <a:rPr lang="en-US" sz="1200">
                          <a:effectLst/>
                        </a:rPr>
                        <a:t>Downloads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Partner Portal: Office Connector: </a:t>
                      </a:r>
                      <a:r>
                        <a:rPr lang="en-US" sz="1200" u="sng" dirty="0">
                          <a:effectLst/>
                          <a:hlinkClick r:id="rId9"/>
                        </a:rPr>
                        <a:t>https://community.aras.com/subscriber-portal/p/downloads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8857563"/>
                  </a:ext>
                </a:extLst>
              </a:tr>
              <a:tr h="216066">
                <a:tc>
                  <a:txBody>
                    <a:bodyPr/>
                    <a:lstStyle/>
                    <a:p>
                      <a:pPr marL="0" marR="0">
                        <a:lnSpc>
                          <a:spcPct val="107000"/>
                        </a:lnSpc>
                        <a:spcBef>
                          <a:spcPts val="0"/>
                        </a:spcBef>
                        <a:spcAft>
                          <a:spcPts val="0"/>
                        </a:spcAft>
                      </a:pPr>
                      <a:r>
                        <a:rPr lang="en-US" sz="1200" dirty="0">
                          <a:effectLst/>
                        </a:rPr>
                        <a:t>Demo Environments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Partner Portal </a:t>
                      </a:r>
                      <a:r>
                        <a:rPr lang="en-US" sz="1200" u="sng">
                          <a:effectLst/>
                          <a:hlinkClick r:id="rId10"/>
                        </a:rPr>
                        <a:t>https://community.aras.com/partner-portal/p/downloads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0558225"/>
                  </a:ext>
                </a:extLst>
              </a:tr>
              <a:tr h="671239">
                <a:tc>
                  <a:txBody>
                    <a:bodyPr/>
                    <a:lstStyle/>
                    <a:p>
                      <a:pPr marL="0" marR="0">
                        <a:lnSpc>
                          <a:spcPct val="107000"/>
                        </a:lnSpc>
                        <a:spcBef>
                          <a:spcPts val="0"/>
                        </a:spcBef>
                        <a:spcAft>
                          <a:spcPts val="0"/>
                        </a:spcAft>
                      </a:pPr>
                      <a:r>
                        <a:rPr lang="en-US" sz="1200" dirty="0">
                          <a:effectLst/>
                        </a:rPr>
                        <a:t>View and Log Your Subscribers Issues &amp; Incidents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Partner Portal </a:t>
                      </a:r>
                      <a:r>
                        <a:rPr lang="en-US" sz="1200" u="sng" dirty="0">
                          <a:effectLst/>
                          <a:hlinkClick r:id="rId11"/>
                        </a:rPr>
                        <a:t>https://community.aras.com/partner-portal/p/support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62891"/>
                  </a:ext>
                </a:extLst>
              </a:tr>
              <a:tr h="216066">
                <a:tc>
                  <a:txBody>
                    <a:bodyPr/>
                    <a:lstStyle/>
                    <a:p>
                      <a:pPr marL="0" marR="0">
                        <a:lnSpc>
                          <a:spcPct val="107000"/>
                        </a:lnSpc>
                        <a:spcBef>
                          <a:spcPts val="0"/>
                        </a:spcBef>
                        <a:spcAft>
                          <a:spcPts val="0"/>
                        </a:spcAft>
                      </a:pPr>
                      <a:r>
                        <a:rPr lang="en-US" sz="1200" dirty="0">
                          <a:effectLst/>
                        </a:rPr>
                        <a:t>Product Roadmap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Partner Portal </a:t>
                      </a:r>
                      <a:r>
                        <a:rPr lang="en-US" sz="1200" u="sng" dirty="0">
                          <a:effectLst/>
                          <a:hlinkClick r:id="rId12"/>
                        </a:rPr>
                        <a:t>https://www.aras.com/plm-roadmap/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1183663"/>
                  </a:ext>
                </a:extLst>
              </a:tr>
            </a:tbl>
          </a:graphicData>
        </a:graphic>
      </p:graphicFrame>
    </p:spTree>
    <p:extLst>
      <p:ext uri="{BB962C8B-B14F-4D97-AF65-F5344CB8AC3E}">
        <p14:creationId xmlns:p14="http://schemas.microsoft.com/office/powerpoint/2010/main" val="226822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872D-7973-4F91-A6B9-3FB712968369}"/>
              </a:ext>
            </a:extLst>
          </p:cNvPr>
          <p:cNvSpPr>
            <a:spLocks noGrp="1"/>
          </p:cNvSpPr>
          <p:nvPr>
            <p:ph type="title"/>
          </p:nvPr>
        </p:nvSpPr>
        <p:spPr/>
        <p:txBody>
          <a:bodyPr/>
          <a:lstStyle/>
          <a:p>
            <a:r>
              <a:rPr lang="en-US" dirty="0"/>
              <a:t>Upgrade Options </a:t>
            </a:r>
          </a:p>
        </p:txBody>
      </p:sp>
      <p:sp>
        <p:nvSpPr>
          <p:cNvPr id="4" name="Content Placeholder 3">
            <a:extLst>
              <a:ext uri="{FF2B5EF4-FFF2-40B4-BE49-F238E27FC236}">
                <a16:creationId xmlns:a16="http://schemas.microsoft.com/office/drawing/2014/main" id="{54A3CAB9-49B0-4BF4-9245-0B36E10ADDA8}"/>
              </a:ext>
            </a:extLst>
          </p:cNvPr>
          <p:cNvSpPr>
            <a:spLocks noGrp="1"/>
          </p:cNvSpPr>
          <p:nvPr>
            <p:ph idx="1"/>
          </p:nvPr>
        </p:nvSpPr>
        <p:spPr/>
        <p:txBody>
          <a:bodyPr>
            <a:normAutofit lnSpcReduction="10000"/>
          </a:bodyPr>
          <a:lstStyle/>
          <a:p>
            <a:r>
              <a:rPr lang="en-US" sz="1200" b="1" dirty="0"/>
              <a:t>Upgrades</a:t>
            </a:r>
            <a:br>
              <a:rPr lang="en-US" sz="1200" b="1" dirty="0"/>
            </a:br>
            <a:r>
              <a:rPr lang="en-US" sz="1200" dirty="0"/>
              <a:t>Educational Institutions have several options when it comes to upgrades</a:t>
            </a:r>
          </a:p>
          <a:p>
            <a:r>
              <a:rPr lang="en-US" sz="1200" b="1" dirty="0"/>
              <a:t>Stay on the existing version</a:t>
            </a:r>
            <a:br>
              <a:rPr lang="en-US" sz="1200" b="1" dirty="0"/>
            </a:br>
            <a:r>
              <a:rPr lang="en-US" sz="1200" dirty="0"/>
              <a:t>If the institution is active in the program and an active subscriber, Aras will continue to offer support</a:t>
            </a:r>
          </a:p>
          <a:p>
            <a:pPr lvl="0"/>
            <a:r>
              <a:rPr lang="en-US" sz="1200" b="1" dirty="0"/>
              <a:t>Keep projects short</a:t>
            </a:r>
            <a:br>
              <a:rPr lang="en-US" sz="1200" b="1" dirty="0"/>
            </a:br>
            <a:r>
              <a:rPr lang="en-US" sz="1200" dirty="0"/>
              <a:t>When the project is complete, down load the latest version and begin the next project </a:t>
            </a:r>
          </a:p>
          <a:p>
            <a:pPr lvl="0"/>
            <a:r>
              <a:rPr lang="en-US" sz="1200" b="1" dirty="0"/>
              <a:t>Save and document all your configurations and customizations. Backup your institutions data.</a:t>
            </a:r>
            <a:br>
              <a:rPr lang="en-US" sz="1200" b="1" dirty="0"/>
            </a:br>
            <a:r>
              <a:rPr lang="en-US" sz="1200" dirty="0"/>
              <a:t>The Aras architecture is comprised of four layers: Client, Application, Services and Repository. The repository layer is where the application models and vaulted files are stored, which can be packaged and moved at any time. If a newer version is download, you can reconnect connect to the repository but you will need to rewrite the configurations and customizations</a:t>
            </a:r>
          </a:p>
          <a:p>
            <a:pPr lvl="0"/>
            <a:r>
              <a:rPr lang="en-US" sz="1200" b="1" dirty="0"/>
              <a:t>Pay Aras for Upgrade Services</a:t>
            </a:r>
            <a:br>
              <a:rPr lang="en-US" sz="1200" b="1" dirty="0"/>
            </a:br>
            <a:r>
              <a:rPr lang="en-US" sz="1200" dirty="0"/>
              <a:t>In special situations Aras may be contacted to updated a university. Depending on the scope the fee maybe between $10,000 and $15,000. </a:t>
            </a:r>
          </a:p>
          <a:p>
            <a:r>
              <a:rPr lang="en-US" sz="1200" b="1" dirty="0"/>
              <a:t>Upgrade Tools</a:t>
            </a:r>
            <a:br>
              <a:rPr lang="en-US" sz="1200" b="1" dirty="0"/>
            </a:br>
            <a:r>
              <a:rPr lang="en-US" sz="1200" dirty="0"/>
              <a:t>Aras has created several tools to help prepare for upgrade. These documents can be found in the </a:t>
            </a:r>
            <a:r>
              <a:rPr lang="en-US" sz="1200" u="sng" dirty="0">
                <a:hlinkClick r:id="rId2"/>
              </a:rPr>
              <a:t>Upgrades tab</a:t>
            </a:r>
            <a:r>
              <a:rPr lang="en-US" sz="1200" dirty="0"/>
              <a:t> of the subscriber portal. They include:</a:t>
            </a:r>
          </a:p>
          <a:p>
            <a:pPr lvl="1"/>
            <a:r>
              <a:rPr lang="en-US" sz="1200" b="1" dirty="0"/>
              <a:t>Upgrade Planning Enhancements Video</a:t>
            </a:r>
            <a:endParaRPr lang="en-US" sz="1200" dirty="0"/>
          </a:p>
          <a:p>
            <a:pPr lvl="1"/>
            <a:r>
              <a:rPr lang="en-US" sz="1200" b="1" dirty="0"/>
              <a:t>Why Upgrade Presentation - </a:t>
            </a:r>
            <a:r>
              <a:rPr lang="en-US" sz="1100" i="1" dirty="0"/>
              <a:t>Why upgrade and how to get there</a:t>
            </a:r>
            <a:endParaRPr lang="en-US" sz="1200" i="1" dirty="0"/>
          </a:p>
          <a:p>
            <a:pPr lvl="1"/>
            <a:r>
              <a:rPr lang="en-US" sz="1200" b="1" dirty="0"/>
              <a:t>Upgrade Introduction  - </a:t>
            </a:r>
            <a:r>
              <a:rPr lang="en-US" sz="1100" i="1" dirty="0"/>
              <a:t>Upgrade services should you decide to purchase an upgrade</a:t>
            </a:r>
            <a:endParaRPr lang="en-US" sz="1200" i="1" dirty="0"/>
          </a:p>
          <a:p>
            <a:pPr lvl="1"/>
            <a:r>
              <a:rPr lang="en-US" sz="1200" b="1" dirty="0"/>
              <a:t>Upgrade Test Planning Guide – </a:t>
            </a:r>
            <a:r>
              <a:rPr lang="en-US" sz="1100" i="1" dirty="0"/>
              <a:t>Step-by-step instructions on developing an overall test plan</a:t>
            </a:r>
          </a:p>
          <a:p>
            <a:pPr lvl="1"/>
            <a:r>
              <a:rPr lang="en-US" sz="1200" b="1" dirty="0"/>
              <a:t>Test Case Template </a:t>
            </a:r>
            <a:r>
              <a:rPr lang="en-US" sz="1200" dirty="0"/>
              <a:t>– </a:t>
            </a:r>
            <a:r>
              <a:rPr lang="en-US" sz="1100" i="1" dirty="0"/>
              <a:t>Sample Tests for Part Management Functionalities</a:t>
            </a:r>
          </a:p>
          <a:p>
            <a:pPr lvl="1"/>
            <a:r>
              <a:rPr lang="en-US" sz="1200" b="1" dirty="0"/>
              <a:t>Upgrade Practices Example – </a:t>
            </a:r>
            <a:r>
              <a:rPr lang="en-US" sz="1100" i="1" dirty="0"/>
              <a:t>Upgrade case study with Lord Corporation</a:t>
            </a:r>
          </a:p>
          <a:p>
            <a:pPr lvl="1"/>
            <a:endParaRPr lang="en-US" sz="1200" dirty="0"/>
          </a:p>
          <a:p>
            <a:endParaRPr lang="en-US" dirty="0"/>
          </a:p>
        </p:txBody>
      </p:sp>
    </p:spTree>
    <p:extLst>
      <p:ext uri="{BB962C8B-B14F-4D97-AF65-F5344CB8AC3E}">
        <p14:creationId xmlns:p14="http://schemas.microsoft.com/office/powerpoint/2010/main" val="418750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872D-7973-4F91-A6B9-3FB712968369}"/>
              </a:ext>
            </a:extLst>
          </p:cNvPr>
          <p:cNvSpPr>
            <a:spLocks noGrp="1"/>
          </p:cNvSpPr>
          <p:nvPr>
            <p:ph type="title"/>
          </p:nvPr>
        </p:nvSpPr>
        <p:spPr/>
        <p:txBody>
          <a:bodyPr/>
          <a:lstStyle/>
          <a:p>
            <a:r>
              <a:rPr lang="en-US"/>
              <a:t>PLM Instruction Options </a:t>
            </a:r>
            <a:endParaRPr lang="en-US" dirty="0"/>
          </a:p>
        </p:txBody>
      </p:sp>
      <p:sp>
        <p:nvSpPr>
          <p:cNvPr id="4" name="Content Placeholder 3">
            <a:extLst>
              <a:ext uri="{FF2B5EF4-FFF2-40B4-BE49-F238E27FC236}">
                <a16:creationId xmlns:a16="http://schemas.microsoft.com/office/drawing/2014/main" id="{08187BB6-2CC6-4E80-8739-D9FE3B706774}"/>
              </a:ext>
            </a:extLst>
          </p:cNvPr>
          <p:cNvSpPr>
            <a:spLocks noGrp="1"/>
          </p:cNvSpPr>
          <p:nvPr>
            <p:ph idx="1"/>
          </p:nvPr>
        </p:nvSpPr>
        <p:spPr/>
        <p:txBody>
          <a:bodyPr>
            <a:normAutofit fontScale="92500" lnSpcReduction="10000"/>
          </a:bodyPr>
          <a:lstStyle/>
          <a:p>
            <a:r>
              <a:rPr lang="en-US" sz="1400" b="1" dirty="0"/>
              <a:t>Essentials of PDM – Enabling the Digital Enterprise</a:t>
            </a:r>
            <a:br>
              <a:rPr lang="en-US" sz="1400" dirty="0"/>
            </a:br>
            <a:r>
              <a:rPr lang="en-US" sz="1400" dirty="0"/>
              <a:t>is a textbook by professors Amy Mueller, Jorge D. </a:t>
            </a:r>
            <a:r>
              <a:rPr lang="en-US" sz="1400" dirty="0" err="1"/>
              <a:t>Camba</a:t>
            </a:r>
            <a:r>
              <a:rPr lang="en-US" sz="1400" dirty="0"/>
              <a:t> and Travis </a:t>
            </a:r>
            <a:r>
              <a:rPr lang="en-US" sz="1400" dirty="0" err="1"/>
              <a:t>Fuerst</a:t>
            </a:r>
            <a:r>
              <a:rPr lang="en-US" sz="1400" dirty="0"/>
              <a:t> from the Department of Computer Graphics Technology at Purdue University. The goal of this book is to provide a resource for educators to expose students to the basic concepts, capabilities and processes associated with PDM so that they are familiar with the tools and methods they will encounter in their future careers. The book provides a solid foundation of product data management in clear, understandable language without vendor bias or hype.</a:t>
            </a:r>
            <a:br>
              <a:rPr lang="en-US" sz="1400" dirty="0"/>
            </a:br>
            <a:br>
              <a:rPr lang="en-US" sz="1400" dirty="0"/>
            </a:br>
            <a:r>
              <a:rPr lang="en-US" sz="1400" dirty="0"/>
              <a:t>The book is available from the publisher’s website: </a:t>
            </a:r>
            <a:r>
              <a:rPr lang="en-US" sz="1400" dirty="0">
                <a:hlinkClick r:id="rId2"/>
              </a:rPr>
              <a:t>www.EssentialsOfPDM.com</a:t>
            </a:r>
            <a:r>
              <a:rPr lang="en-US" sz="1400" dirty="0"/>
              <a:t>. </a:t>
            </a:r>
            <a:br>
              <a:rPr lang="en-US" sz="1400" dirty="0"/>
            </a:br>
            <a:endParaRPr lang="en-US" sz="1400" dirty="0"/>
          </a:p>
          <a:p>
            <a:r>
              <a:rPr lang="en-US" sz="1400" b="1" dirty="0"/>
              <a:t>Product Lifecycle Management: 21st Century Paradigm for Product Realization</a:t>
            </a:r>
            <a:br>
              <a:rPr lang="en-US" sz="1400" b="1" dirty="0"/>
            </a:br>
            <a:r>
              <a:rPr lang="en-US" sz="1400" dirty="0"/>
              <a:t>John Stark is a leading expert, consultant and writer at the forefront of Product Lifecycle Management (PLM), the business activity of managing products across their lifecycles - from innovation, through definition, realization and support to retirement. Stark's books propose concepts and approaches with which companies can address and improve their PLM performance. He draws on widespread experience gained working with more than a hundred companies in a range of industry sectors. His first book was published in 1986, his most recent in 2019.</a:t>
            </a:r>
            <a:br>
              <a:rPr lang="en-US" sz="1400" dirty="0"/>
            </a:br>
            <a:br>
              <a:rPr lang="en-US" sz="1400" dirty="0"/>
            </a:br>
            <a:r>
              <a:rPr lang="en-US" sz="1400" dirty="0"/>
              <a:t>The book is available on Amazon: </a:t>
            </a:r>
            <a:r>
              <a:rPr lang="en-US" sz="1400" dirty="0">
                <a:hlinkClick r:id="rId3"/>
              </a:rPr>
              <a:t>https://www.amazon.com/exec/obidos/ASIN/3319174398/engineeringdatam</a:t>
            </a:r>
            <a:endParaRPr lang="en-US" sz="1400" dirty="0"/>
          </a:p>
          <a:p>
            <a:endParaRPr lang="en-US" sz="1400" dirty="0"/>
          </a:p>
          <a:p>
            <a:r>
              <a:rPr lang="en-US" sz="1400" b="1" dirty="0"/>
              <a:t>Purdue University PLM Certificate Program</a:t>
            </a:r>
            <a:br>
              <a:rPr lang="en-US" sz="1400" b="1" dirty="0"/>
            </a:br>
            <a:r>
              <a:rPr lang="en-US" sz="1400" dirty="0"/>
              <a:t>The Purdue PLM Certificate Program combines concepts with experiential learning to maximize a practical, “real world” focus on Product Lifecycle Management (PLM).</a:t>
            </a:r>
            <a:br>
              <a:rPr lang="en-US" sz="1400" dirty="0"/>
            </a:br>
            <a:br>
              <a:rPr lang="en-US" sz="1400" dirty="0"/>
            </a:br>
            <a:r>
              <a:rPr lang="en-US" sz="1400" dirty="0">
                <a:hlinkClick r:id="rId4"/>
              </a:rPr>
              <a:t>https://polytechnic.purdue.edu/digital-enterprise-center/plm-certificate-program</a:t>
            </a:r>
            <a:endParaRPr lang="en-US" sz="1400" dirty="0"/>
          </a:p>
        </p:txBody>
      </p:sp>
    </p:spTree>
    <p:extLst>
      <p:ext uri="{BB962C8B-B14F-4D97-AF65-F5344CB8AC3E}">
        <p14:creationId xmlns:p14="http://schemas.microsoft.com/office/powerpoint/2010/main" val="36830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872D-7973-4F91-A6B9-3FB712968369}"/>
              </a:ext>
            </a:extLst>
          </p:cNvPr>
          <p:cNvSpPr>
            <a:spLocks noGrp="1"/>
          </p:cNvSpPr>
          <p:nvPr>
            <p:ph type="title"/>
          </p:nvPr>
        </p:nvSpPr>
        <p:spPr/>
        <p:txBody>
          <a:bodyPr/>
          <a:lstStyle/>
          <a:p>
            <a:r>
              <a:rPr lang="en-US"/>
              <a:t>PLM Instruction Options </a:t>
            </a:r>
            <a:endParaRPr lang="en-US" dirty="0"/>
          </a:p>
        </p:txBody>
      </p:sp>
      <p:sp>
        <p:nvSpPr>
          <p:cNvPr id="5" name="Content Placeholder 4">
            <a:extLst>
              <a:ext uri="{FF2B5EF4-FFF2-40B4-BE49-F238E27FC236}">
                <a16:creationId xmlns:a16="http://schemas.microsoft.com/office/drawing/2014/main" id="{5F14FFE5-0C66-4D31-9E4B-CE32A7342513}"/>
              </a:ext>
            </a:extLst>
          </p:cNvPr>
          <p:cNvSpPr txBox="1">
            <a:spLocks noGrp="1"/>
          </p:cNvSpPr>
          <p:nvPr>
            <p:ph idx="1"/>
          </p:nvPr>
        </p:nvSpPr>
        <p:spPr/>
        <p:txBody>
          <a:bodyPr>
            <a:normAutofit fontScale="70000" lnSpcReduction="20000"/>
          </a:bodyPr>
          <a:lstStyle/>
          <a:p>
            <a:r>
              <a:rPr lang="en-US" b="1"/>
              <a:t>CIMdata – PLM Certificate Program</a:t>
            </a:r>
            <a:br>
              <a:rPr lang="en-US" b="1"/>
            </a:br>
            <a:r>
              <a:rPr lang="en-US"/>
              <a:t>CIMdata’s Public PLM Certificate Program leverages CIMdata’s internationally recognized 5-day PLM Certificate Program for Industrial Organizations and PLM Solution Suppliers.</a:t>
            </a:r>
            <a:br>
              <a:rPr lang="en-US"/>
            </a:br>
            <a:br>
              <a:rPr lang="en-US"/>
            </a:br>
            <a:r>
              <a:rPr lang="en-US">
                <a:hlinkClick r:id="rId2"/>
              </a:rPr>
              <a:t>https://www.cimdata.com/en/events/cimdata-plm-certificate-program</a:t>
            </a:r>
            <a:endParaRPr lang="en-US"/>
          </a:p>
          <a:p>
            <a:pPr marL="0" indent="0">
              <a:buNone/>
            </a:pPr>
            <a:endParaRPr lang="en-US"/>
          </a:p>
          <a:p>
            <a:r>
              <a:rPr lang="en-US" b="1"/>
              <a:t>Professional PLM Initiative</a:t>
            </a:r>
            <a:br>
              <a:rPr lang="en-US"/>
            </a:br>
            <a:r>
              <a:rPr lang="en-US"/>
              <a:t>There is a Professional PLM Initiative whose goal is to establish a professional structure within the PLM industry that will support its practitioners, and the discipline of PLM itself, into the long-term future.</a:t>
            </a:r>
            <a:br>
              <a:rPr lang="en-US"/>
            </a:br>
            <a:br>
              <a:rPr lang="en-US"/>
            </a:br>
            <a:r>
              <a:rPr lang="en-US"/>
              <a:t>Details can be found here </a:t>
            </a:r>
            <a:r>
              <a:rPr lang="en-US">
                <a:hlinkClick r:id="rId3"/>
              </a:rPr>
              <a:t>http://www.professionalplm.org/</a:t>
            </a:r>
            <a:endParaRPr lang="en-US"/>
          </a:p>
          <a:p>
            <a:pPr marL="0" indent="0">
              <a:buNone/>
            </a:pPr>
            <a:endParaRPr lang="en-US"/>
          </a:p>
          <a:p>
            <a:r>
              <a:rPr lang="en-US" b="1"/>
              <a:t>IpX CM2 Certification</a:t>
            </a:r>
            <a:br>
              <a:rPr lang="en-US"/>
            </a:br>
            <a:r>
              <a:rPr lang="en-US"/>
              <a:t>IpX’s education sector is the premier worldwide industrial resource for configuration management, systems engineering, operational excellence, digital transformation and high-performance culture training with courses offered in seven languages. IpX is best known for the creation of the industry changing CM2 certification program initiated in 1986.</a:t>
            </a:r>
            <a:br>
              <a:rPr lang="en-US"/>
            </a:br>
            <a:br>
              <a:rPr lang="en-US"/>
            </a:br>
            <a:r>
              <a:rPr lang="en-US">
                <a:hlinkClick r:id="rId4"/>
              </a:rPr>
              <a:t>https://ipxhq.com/training/cm2-courses/about-cm2-certification-courses</a:t>
            </a:r>
            <a:endParaRPr lang="en-US" dirty="0"/>
          </a:p>
        </p:txBody>
      </p:sp>
    </p:spTree>
    <p:extLst>
      <p:ext uri="{BB962C8B-B14F-4D97-AF65-F5344CB8AC3E}">
        <p14:creationId xmlns:p14="http://schemas.microsoft.com/office/powerpoint/2010/main" val="151266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872D-7973-4F91-A6B9-3FB712968369}"/>
              </a:ext>
            </a:extLst>
          </p:cNvPr>
          <p:cNvSpPr>
            <a:spLocks noGrp="1"/>
          </p:cNvSpPr>
          <p:nvPr>
            <p:ph type="title"/>
          </p:nvPr>
        </p:nvSpPr>
        <p:spPr/>
        <p:txBody>
          <a:bodyPr/>
          <a:lstStyle/>
          <a:p>
            <a:r>
              <a:rPr lang="en-US" dirty="0"/>
              <a:t>Aras Academic Institutions</a:t>
            </a:r>
          </a:p>
        </p:txBody>
      </p:sp>
      <p:sp>
        <p:nvSpPr>
          <p:cNvPr id="3" name="Content Placeholder 2">
            <a:extLst>
              <a:ext uri="{FF2B5EF4-FFF2-40B4-BE49-F238E27FC236}">
                <a16:creationId xmlns:a16="http://schemas.microsoft.com/office/drawing/2014/main" id="{2F798563-02A4-41AA-BCFB-71273F83488E}"/>
              </a:ext>
            </a:extLst>
          </p:cNvPr>
          <p:cNvSpPr>
            <a:spLocks noGrp="1"/>
          </p:cNvSpPr>
          <p:nvPr>
            <p:ph idx="1"/>
          </p:nvPr>
        </p:nvSpPr>
        <p:spPr/>
        <p:txBody>
          <a:bodyPr>
            <a:normAutofit/>
          </a:bodyPr>
          <a:lstStyle/>
          <a:p>
            <a:pPr marL="0" indent="0">
              <a:buNone/>
            </a:pPr>
            <a:r>
              <a:rPr lang="en-US" sz="2000" dirty="0"/>
              <a:t>Academic institutions around the world are using Aras in the classroom, and providing future business and technology leaders with advanced training in one of today's hottest areas: innovation.</a:t>
            </a:r>
          </a:p>
        </p:txBody>
      </p:sp>
      <p:pic>
        <p:nvPicPr>
          <p:cNvPr id="4" name="Picture 2" descr="Purdue University">
            <a:extLst>
              <a:ext uri="{FF2B5EF4-FFF2-40B4-BE49-F238E27FC236}">
                <a16:creationId xmlns:a16="http://schemas.microsoft.com/office/drawing/2014/main" id="{EBB0B353-E9ED-4B75-951D-D45EA3C2C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425" y="2457450"/>
            <a:ext cx="10953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aras.com/-/media/images/academic-user-logos/115x72-ohio.ashx?h=72&amp;la=en&amp;w=115&amp;hash=7A45E00021CA9DD4D424CC1E85BC92DAEDA59E26">
            <a:extLst>
              <a:ext uri="{FF2B5EF4-FFF2-40B4-BE49-F238E27FC236}">
                <a16:creationId xmlns:a16="http://schemas.microsoft.com/office/drawing/2014/main" id="{3BF9348A-2542-4106-87E4-69A36B93F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57" y="2400300"/>
            <a:ext cx="10953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echnische Universitat Dresden">
            <a:extLst>
              <a:ext uri="{FF2B5EF4-FFF2-40B4-BE49-F238E27FC236}">
                <a16:creationId xmlns:a16="http://schemas.microsoft.com/office/drawing/2014/main" id="{6FAC07FF-F944-4D7A-BC78-79C60FAA3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0694" y="2457450"/>
            <a:ext cx="10953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echnische Universitat Kaiserslautern">
            <a:extLst>
              <a:ext uri="{FF2B5EF4-FFF2-40B4-BE49-F238E27FC236}">
                <a16:creationId xmlns:a16="http://schemas.microsoft.com/office/drawing/2014/main" id="{B1C103DE-70E2-41F7-B2FC-4836AA433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809" y="2466975"/>
            <a:ext cx="12858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yracuse University">
            <a:extLst>
              <a:ext uri="{FF2B5EF4-FFF2-40B4-BE49-F238E27FC236}">
                <a16:creationId xmlns:a16="http://schemas.microsoft.com/office/drawing/2014/main" id="{37D114B1-E02C-4AD7-B9CE-BD8FBB0B6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4164" y="2400300"/>
            <a:ext cx="1666875"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BBE4169-D671-44E8-A651-A5C6A9D4A87C}"/>
              </a:ext>
            </a:extLst>
          </p:cNvPr>
          <p:cNvSpPr txBox="1"/>
          <p:nvPr/>
        </p:nvSpPr>
        <p:spPr>
          <a:xfrm>
            <a:off x="2759542" y="3852143"/>
            <a:ext cx="1149674" cy="2523768"/>
          </a:xfrm>
          <a:prstGeom prst="rect">
            <a:avLst/>
          </a:prstGeom>
          <a:noFill/>
        </p:spPr>
        <p:txBody>
          <a:bodyPr wrap="none" rtlCol="0" anchor="ctr">
            <a:spAutoFit/>
          </a:bodyPr>
          <a:lstStyle/>
          <a:p>
            <a:r>
              <a:rPr lang="en-US" sz="1400" dirty="0">
                <a:solidFill>
                  <a:schemeClr val="tx1">
                    <a:lumMod val="50000"/>
                  </a:schemeClr>
                </a:solidFill>
              </a:rPr>
              <a:t>Australia</a:t>
            </a:r>
          </a:p>
          <a:p>
            <a:r>
              <a:rPr lang="en-US" sz="1400" dirty="0">
                <a:solidFill>
                  <a:schemeClr val="tx1">
                    <a:lumMod val="50000"/>
                  </a:schemeClr>
                </a:solidFill>
              </a:rPr>
              <a:t>Colombia</a:t>
            </a:r>
          </a:p>
          <a:p>
            <a:r>
              <a:rPr lang="en-US" sz="1400" dirty="0">
                <a:solidFill>
                  <a:schemeClr val="tx1">
                    <a:lumMod val="50000"/>
                  </a:schemeClr>
                </a:solidFill>
              </a:rPr>
              <a:t>Finland</a:t>
            </a:r>
          </a:p>
          <a:p>
            <a:r>
              <a:rPr lang="en-US" sz="1400" dirty="0">
                <a:solidFill>
                  <a:schemeClr val="tx1">
                    <a:lumMod val="50000"/>
                  </a:schemeClr>
                </a:solidFill>
              </a:rPr>
              <a:t>France</a:t>
            </a:r>
          </a:p>
          <a:p>
            <a:r>
              <a:rPr lang="en-US" sz="1400" dirty="0">
                <a:solidFill>
                  <a:schemeClr val="tx1">
                    <a:lumMod val="50000"/>
                  </a:schemeClr>
                </a:solidFill>
              </a:rPr>
              <a:t>Germany</a:t>
            </a:r>
          </a:p>
          <a:p>
            <a:r>
              <a:rPr lang="en-US" sz="1400" dirty="0">
                <a:solidFill>
                  <a:schemeClr val="tx1">
                    <a:lumMod val="50000"/>
                  </a:schemeClr>
                </a:solidFill>
              </a:rPr>
              <a:t>India</a:t>
            </a:r>
          </a:p>
          <a:p>
            <a:r>
              <a:rPr lang="en-US" sz="1400" dirty="0">
                <a:solidFill>
                  <a:schemeClr val="tx1">
                    <a:lumMod val="50000"/>
                  </a:schemeClr>
                </a:solidFill>
              </a:rPr>
              <a:t>Italy</a:t>
            </a:r>
          </a:p>
          <a:p>
            <a:r>
              <a:rPr lang="en-US" sz="1400" dirty="0">
                <a:solidFill>
                  <a:schemeClr val="tx1">
                    <a:lumMod val="50000"/>
                  </a:schemeClr>
                </a:solidFill>
              </a:rPr>
              <a:t>Japan</a:t>
            </a:r>
          </a:p>
          <a:p>
            <a:r>
              <a:rPr lang="en-US" sz="1400" dirty="0">
                <a:solidFill>
                  <a:schemeClr val="tx1">
                    <a:lumMod val="50000"/>
                  </a:schemeClr>
                </a:solidFill>
              </a:rPr>
              <a:t>Mexico</a:t>
            </a:r>
          </a:p>
          <a:p>
            <a:r>
              <a:rPr lang="en-US" sz="1400" dirty="0">
                <a:solidFill>
                  <a:schemeClr val="tx1">
                    <a:lumMod val="50000"/>
                  </a:schemeClr>
                </a:solidFill>
              </a:rPr>
              <a:t>Netherlands</a:t>
            </a:r>
          </a:p>
          <a:p>
            <a:endParaRPr lang="en-US" dirty="0">
              <a:solidFill>
                <a:schemeClr val="tx1">
                  <a:lumMod val="50000"/>
                </a:schemeClr>
              </a:solidFill>
            </a:endParaRPr>
          </a:p>
        </p:txBody>
      </p:sp>
      <p:sp>
        <p:nvSpPr>
          <p:cNvPr id="13" name="TextBox 12">
            <a:extLst>
              <a:ext uri="{FF2B5EF4-FFF2-40B4-BE49-F238E27FC236}">
                <a16:creationId xmlns:a16="http://schemas.microsoft.com/office/drawing/2014/main" id="{567DE488-3386-415B-930C-F67E8645EA60}"/>
              </a:ext>
            </a:extLst>
          </p:cNvPr>
          <p:cNvSpPr txBox="1"/>
          <p:nvPr/>
        </p:nvSpPr>
        <p:spPr>
          <a:xfrm>
            <a:off x="6298439" y="3852143"/>
            <a:ext cx="3722255" cy="584775"/>
          </a:xfrm>
          <a:prstGeom prst="rect">
            <a:avLst/>
          </a:prstGeom>
          <a:noFill/>
        </p:spPr>
        <p:txBody>
          <a:bodyPr wrap="square" rtlCol="0" anchor="ctr">
            <a:spAutoFit/>
          </a:bodyPr>
          <a:lstStyle/>
          <a:p>
            <a:r>
              <a:rPr lang="en-US" dirty="0">
                <a:solidFill>
                  <a:schemeClr val="tx1">
                    <a:lumMod val="50000"/>
                  </a:schemeClr>
                </a:solidFill>
              </a:rPr>
              <a:t>50+ Institutions in the program</a:t>
            </a:r>
          </a:p>
          <a:p>
            <a:r>
              <a:rPr lang="en-US" sz="1400" dirty="0">
                <a:hlinkClick r:id="rId7"/>
              </a:rPr>
              <a:t>https://www.aras.com/academic-program</a:t>
            </a:r>
            <a:r>
              <a:rPr lang="en-US" sz="1400" dirty="0">
                <a:solidFill>
                  <a:schemeClr val="tx1">
                    <a:lumMod val="50000"/>
                  </a:schemeClr>
                </a:solidFill>
              </a:rPr>
              <a:t> </a:t>
            </a:r>
          </a:p>
        </p:txBody>
      </p:sp>
      <p:sp>
        <p:nvSpPr>
          <p:cNvPr id="14" name="TextBox 13">
            <a:extLst>
              <a:ext uri="{FF2B5EF4-FFF2-40B4-BE49-F238E27FC236}">
                <a16:creationId xmlns:a16="http://schemas.microsoft.com/office/drawing/2014/main" id="{50FE607E-1D7E-40C7-B2BC-E58958ED5E03}"/>
              </a:ext>
            </a:extLst>
          </p:cNvPr>
          <p:cNvSpPr txBox="1"/>
          <p:nvPr/>
        </p:nvSpPr>
        <p:spPr>
          <a:xfrm>
            <a:off x="4633281" y="3852143"/>
            <a:ext cx="1260281" cy="2308324"/>
          </a:xfrm>
          <a:prstGeom prst="rect">
            <a:avLst/>
          </a:prstGeom>
          <a:noFill/>
        </p:spPr>
        <p:txBody>
          <a:bodyPr wrap="none" rtlCol="0" anchor="ctr">
            <a:spAutoFit/>
          </a:bodyPr>
          <a:lstStyle/>
          <a:p>
            <a:r>
              <a:rPr lang="en-US" sz="1400" dirty="0">
                <a:solidFill>
                  <a:schemeClr val="tx1">
                    <a:lumMod val="50000"/>
                  </a:schemeClr>
                </a:solidFill>
              </a:rPr>
              <a:t>Pakistan</a:t>
            </a:r>
          </a:p>
          <a:p>
            <a:r>
              <a:rPr lang="en-US" sz="1400" dirty="0">
                <a:solidFill>
                  <a:schemeClr val="tx1">
                    <a:lumMod val="50000"/>
                  </a:schemeClr>
                </a:solidFill>
              </a:rPr>
              <a:t>Poland</a:t>
            </a:r>
          </a:p>
          <a:p>
            <a:r>
              <a:rPr lang="en-US" sz="1400" dirty="0">
                <a:solidFill>
                  <a:schemeClr val="tx1">
                    <a:lumMod val="50000"/>
                  </a:schemeClr>
                </a:solidFill>
              </a:rPr>
              <a:t>Romania</a:t>
            </a:r>
          </a:p>
          <a:p>
            <a:r>
              <a:rPr lang="en-US" sz="1400" dirty="0">
                <a:solidFill>
                  <a:schemeClr val="tx1">
                    <a:lumMod val="50000"/>
                  </a:schemeClr>
                </a:solidFill>
              </a:rPr>
              <a:t>South Africa</a:t>
            </a:r>
          </a:p>
          <a:p>
            <a:r>
              <a:rPr lang="en-US" sz="1400" dirty="0">
                <a:solidFill>
                  <a:schemeClr val="tx1">
                    <a:lumMod val="50000"/>
                  </a:schemeClr>
                </a:solidFill>
              </a:rPr>
              <a:t>South Korea</a:t>
            </a:r>
          </a:p>
          <a:p>
            <a:r>
              <a:rPr lang="en-US" sz="1400" dirty="0">
                <a:solidFill>
                  <a:schemeClr val="tx1">
                    <a:lumMod val="50000"/>
                  </a:schemeClr>
                </a:solidFill>
              </a:rPr>
              <a:t>Spain</a:t>
            </a:r>
          </a:p>
          <a:p>
            <a:r>
              <a:rPr lang="en-US" sz="1400" dirty="0">
                <a:solidFill>
                  <a:schemeClr val="tx1">
                    <a:lumMod val="50000"/>
                  </a:schemeClr>
                </a:solidFill>
              </a:rPr>
              <a:t>Sweden</a:t>
            </a:r>
          </a:p>
          <a:p>
            <a:r>
              <a:rPr lang="en-US" sz="1400" dirty="0">
                <a:solidFill>
                  <a:schemeClr val="tx1">
                    <a:lumMod val="50000"/>
                  </a:schemeClr>
                </a:solidFill>
              </a:rPr>
              <a:t>Switzerland</a:t>
            </a:r>
          </a:p>
          <a:p>
            <a:r>
              <a:rPr lang="en-US" sz="1400" dirty="0">
                <a:solidFill>
                  <a:schemeClr val="tx1">
                    <a:lumMod val="50000"/>
                  </a:schemeClr>
                </a:solidFill>
              </a:rPr>
              <a:t>United States</a:t>
            </a:r>
          </a:p>
          <a:p>
            <a:endParaRPr lang="en-US" dirty="0">
              <a:solidFill>
                <a:schemeClr val="tx1">
                  <a:lumMod val="50000"/>
                </a:schemeClr>
              </a:solidFill>
            </a:endParaRPr>
          </a:p>
        </p:txBody>
      </p:sp>
    </p:spTree>
    <p:extLst>
      <p:ext uri="{BB962C8B-B14F-4D97-AF65-F5344CB8AC3E}">
        <p14:creationId xmlns:p14="http://schemas.microsoft.com/office/powerpoint/2010/main" val="18356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3809-A8B8-40DD-B437-E7212BF1B8F4}"/>
              </a:ext>
            </a:extLst>
          </p:cNvPr>
          <p:cNvSpPr>
            <a:spLocks noGrp="1"/>
          </p:cNvSpPr>
          <p:nvPr>
            <p:ph type="title"/>
          </p:nvPr>
        </p:nvSpPr>
        <p:spPr/>
        <p:txBody>
          <a:bodyPr/>
          <a:lstStyle/>
          <a:p>
            <a:r>
              <a:rPr lang="en-US"/>
              <a:t>Program Description</a:t>
            </a:r>
            <a:endParaRPr lang="en-US" dirty="0"/>
          </a:p>
        </p:txBody>
      </p:sp>
      <p:sp>
        <p:nvSpPr>
          <p:cNvPr id="5" name="Content Placeholder 4">
            <a:extLst>
              <a:ext uri="{FF2B5EF4-FFF2-40B4-BE49-F238E27FC236}">
                <a16:creationId xmlns:a16="http://schemas.microsoft.com/office/drawing/2014/main" id="{A53A13CF-D62E-4D77-9CDA-497DEF5AE186}"/>
              </a:ext>
            </a:extLst>
          </p:cNvPr>
          <p:cNvSpPr>
            <a:spLocks noGrp="1"/>
          </p:cNvSpPr>
          <p:nvPr>
            <p:ph idx="1"/>
          </p:nvPr>
        </p:nvSpPr>
        <p:spPr/>
        <p:txBody>
          <a:bodyPr/>
          <a:lstStyle/>
          <a:p>
            <a:pPr marL="0" indent="0">
              <a:buNone/>
            </a:pPr>
            <a:r>
              <a:rPr lang="en-US" dirty="0"/>
              <a:t>The Aras Academic Program is a program that makes Aras Innovator available to educators and students. The primary goal of the program is to provide subscriber licenses of Aras Innovator to educational institutions so that educators and students can advance their PLM education. Aras provides to institutions, at no charge, access to Aras Innovator, Aras Applications, Aras Community, Customer Support, Aras Training and access to the subscriber portal. Members of the Academic Program must work directly there the supplier of their partner applications such as CAD or PLM connectors. Upgrades of Aras Innovator are </a:t>
            </a:r>
            <a:r>
              <a:rPr lang="en-US" b="1" dirty="0"/>
              <a:t>not </a:t>
            </a:r>
            <a:r>
              <a:rPr lang="en-US" dirty="0"/>
              <a:t>included.</a:t>
            </a:r>
            <a:r>
              <a:rPr lang="en-US" b="1" dirty="0"/>
              <a:t> </a:t>
            </a:r>
            <a:r>
              <a:rPr lang="en-US" dirty="0"/>
              <a:t>Aras Innovator must be used for nonprofit, educational purposes.</a:t>
            </a:r>
          </a:p>
        </p:txBody>
      </p:sp>
    </p:spTree>
    <p:extLst>
      <p:ext uri="{BB962C8B-B14F-4D97-AF65-F5344CB8AC3E}">
        <p14:creationId xmlns:p14="http://schemas.microsoft.com/office/powerpoint/2010/main" val="69423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3483-27EF-4C29-8AB4-F9F5AD6F5880}"/>
              </a:ext>
            </a:extLst>
          </p:cNvPr>
          <p:cNvSpPr>
            <a:spLocks noGrp="1"/>
          </p:cNvSpPr>
          <p:nvPr>
            <p:ph type="title"/>
          </p:nvPr>
        </p:nvSpPr>
        <p:spPr/>
        <p:txBody>
          <a:bodyPr/>
          <a:lstStyle/>
          <a:p>
            <a:r>
              <a:rPr lang="en-US" dirty="0"/>
              <a:t>Training Options </a:t>
            </a:r>
          </a:p>
        </p:txBody>
      </p:sp>
      <p:sp>
        <p:nvSpPr>
          <p:cNvPr id="6" name="Content Placeholder 5">
            <a:extLst>
              <a:ext uri="{FF2B5EF4-FFF2-40B4-BE49-F238E27FC236}">
                <a16:creationId xmlns:a16="http://schemas.microsoft.com/office/drawing/2014/main" id="{A9D20DB6-CE9B-4811-B09E-7216A9374667}"/>
              </a:ext>
            </a:extLst>
          </p:cNvPr>
          <p:cNvSpPr>
            <a:spLocks noGrp="1"/>
          </p:cNvSpPr>
          <p:nvPr>
            <p:ph idx="1"/>
          </p:nvPr>
        </p:nvSpPr>
        <p:spPr>
          <a:xfrm>
            <a:off x="365760" y="1097279"/>
            <a:ext cx="8581016" cy="5151119"/>
          </a:xfrm>
        </p:spPr>
        <p:txBody>
          <a:bodyPr>
            <a:normAutofit lnSpcReduction="10000"/>
          </a:bodyPr>
          <a:lstStyle/>
          <a:p>
            <a:r>
              <a:rPr lang="en-US" sz="1400" b="1" dirty="0"/>
              <a:t>Aras Innovator In-Center Training – Free to all students and educators</a:t>
            </a:r>
            <a:r>
              <a:rPr lang="en-US" sz="1400" dirty="0"/>
              <a:t> </a:t>
            </a:r>
            <a:r>
              <a:rPr lang="en-US" sz="1100" dirty="0">
                <a:hlinkClick r:id="rId2"/>
              </a:rPr>
              <a:t>https://www.aras.com/en/training/training-classes</a:t>
            </a:r>
            <a:endParaRPr lang="en-US" sz="1400" dirty="0"/>
          </a:p>
          <a:p>
            <a:pPr lvl="1"/>
            <a:r>
              <a:rPr lang="en-US" sz="1050" b="1" dirty="0"/>
              <a:t>PLM Essentials </a:t>
            </a:r>
            <a:r>
              <a:rPr lang="en-US" sz="1050" dirty="0"/>
              <a:t>- 3 day Introduction to Product Engineering and Program Management</a:t>
            </a:r>
          </a:p>
          <a:p>
            <a:pPr lvl="1"/>
            <a:r>
              <a:rPr lang="en-US" sz="1050" b="1" dirty="0"/>
              <a:t>Aras Innovator Configuring Solutions </a:t>
            </a:r>
            <a:r>
              <a:rPr lang="en-US" sz="1050" dirty="0"/>
              <a:t>- 5 day Introduction to Aras Innovator enterprise application framework</a:t>
            </a:r>
          </a:p>
          <a:p>
            <a:pPr lvl="1"/>
            <a:r>
              <a:rPr lang="en-US" sz="1050" b="1" dirty="0"/>
              <a:t>Aras Innovator Developing Solutions </a:t>
            </a:r>
            <a:r>
              <a:rPr lang="en-US" sz="1050" dirty="0"/>
              <a:t>- 3 day custom programming and integration with the Aras Innovator enterprise application framework and solutions</a:t>
            </a:r>
          </a:p>
          <a:p>
            <a:r>
              <a:rPr lang="en-US" sz="1400" b="1" dirty="0"/>
              <a:t>Access to In-Center Training Documentation - </a:t>
            </a:r>
            <a:r>
              <a:rPr lang="en-US" sz="1050" i="1" dirty="0"/>
              <a:t>The link to the FTP site and login credentials for Academic Subscriber-only FTP site will automatically be emailed to the “support” contacts upon registration</a:t>
            </a:r>
          </a:p>
          <a:p>
            <a:r>
              <a:rPr lang="en-US" sz="1400" b="1" dirty="0"/>
              <a:t>Online Learning Courses </a:t>
            </a:r>
            <a:r>
              <a:rPr lang="en-US" sz="1100" i="1" dirty="0"/>
              <a:t>(Go to Subscriber portal  / Training Resources for links)</a:t>
            </a:r>
          </a:p>
          <a:p>
            <a:pPr lvl="1"/>
            <a:r>
              <a:rPr lang="en-US" sz="1050" dirty="0"/>
              <a:t>Component Engineering</a:t>
            </a:r>
          </a:p>
          <a:p>
            <a:pPr lvl="1"/>
            <a:r>
              <a:rPr lang="en-US" sz="1050" dirty="0"/>
              <a:t>Manufacturing Process Planning</a:t>
            </a:r>
          </a:p>
          <a:p>
            <a:pPr lvl="1"/>
            <a:r>
              <a:rPr lang="en-US" sz="1050" dirty="0"/>
              <a:t>Quality Planning Essentials</a:t>
            </a:r>
          </a:p>
          <a:p>
            <a:pPr lvl="1"/>
            <a:r>
              <a:rPr lang="en-US" sz="1050" dirty="0"/>
              <a:t>Product Engineering Essentials</a:t>
            </a:r>
          </a:p>
          <a:p>
            <a:pPr lvl="1"/>
            <a:r>
              <a:rPr lang="en-US" sz="1050" dirty="0"/>
              <a:t>Program Management Essentials</a:t>
            </a:r>
          </a:p>
          <a:p>
            <a:pPr lvl="1"/>
            <a:r>
              <a:rPr lang="en-US" sz="1050" dirty="0"/>
              <a:t>Visual Collaboration</a:t>
            </a:r>
          </a:p>
          <a:p>
            <a:pPr lvl="1"/>
            <a:r>
              <a:rPr lang="en-US" sz="1050" dirty="0"/>
              <a:t>Self Service Reporting</a:t>
            </a:r>
          </a:p>
          <a:p>
            <a:pPr lvl="1"/>
            <a:r>
              <a:rPr lang="en-US" sz="1050" dirty="0"/>
              <a:t>Technical Documentation </a:t>
            </a:r>
          </a:p>
          <a:p>
            <a:r>
              <a:rPr lang="en-US" sz="1600" b="1" dirty="0"/>
              <a:t>Tech Tips </a:t>
            </a:r>
            <a:r>
              <a:rPr lang="en-US" sz="1100" i="1" dirty="0"/>
              <a:t>(Go to Subscriber portal  / Training Resources for links)</a:t>
            </a:r>
          </a:p>
          <a:p>
            <a:pPr lvl="1"/>
            <a:r>
              <a:rPr lang="en-US" sz="1000" dirty="0"/>
              <a:t>Technical tips to help you with specific issues</a:t>
            </a:r>
            <a:endParaRPr lang="en-US" sz="1600" dirty="0"/>
          </a:p>
        </p:txBody>
      </p:sp>
      <p:pic>
        <p:nvPicPr>
          <p:cNvPr id="4" name="Picture 3">
            <a:extLst>
              <a:ext uri="{FF2B5EF4-FFF2-40B4-BE49-F238E27FC236}">
                <a16:creationId xmlns:a16="http://schemas.microsoft.com/office/drawing/2014/main" id="{23DED1C7-7858-4D61-928D-B12235A6D170}"/>
              </a:ext>
            </a:extLst>
          </p:cNvPr>
          <p:cNvPicPr>
            <a:picLocks noChangeAspect="1"/>
          </p:cNvPicPr>
          <p:nvPr/>
        </p:nvPicPr>
        <p:blipFill>
          <a:blip r:embed="rId3"/>
          <a:stretch>
            <a:fillRect/>
          </a:stretch>
        </p:blipFill>
        <p:spPr>
          <a:xfrm>
            <a:off x="9251784" y="1127333"/>
            <a:ext cx="2452536" cy="1638294"/>
          </a:xfrm>
          <a:prstGeom prst="rect">
            <a:avLst/>
          </a:prstGeom>
        </p:spPr>
      </p:pic>
      <p:sp>
        <p:nvSpPr>
          <p:cNvPr id="5" name="TextBox 4">
            <a:extLst>
              <a:ext uri="{FF2B5EF4-FFF2-40B4-BE49-F238E27FC236}">
                <a16:creationId xmlns:a16="http://schemas.microsoft.com/office/drawing/2014/main" id="{E047F8C6-CD30-49E9-9851-D6F6877E9FFF}"/>
              </a:ext>
            </a:extLst>
          </p:cNvPr>
          <p:cNvSpPr txBox="1"/>
          <p:nvPr/>
        </p:nvSpPr>
        <p:spPr>
          <a:xfrm>
            <a:off x="9251784" y="2844224"/>
            <a:ext cx="1885453" cy="1169551"/>
          </a:xfrm>
          <a:prstGeom prst="rect">
            <a:avLst/>
          </a:prstGeom>
          <a:noFill/>
        </p:spPr>
        <p:txBody>
          <a:bodyPr wrap="none" rtlCol="0">
            <a:spAutoFit/>
          </a:bodyPr>
          <a:lstStyle/>
          <a:p>
            <a:r>
              <a:rPr lang="en-US" sz="1400" b="1" u="sng" dirty="0"/>
              <a:t>Training Locations</a:t>
            </a:r>
          </a:p>
          <a:p>
            <a:pPr marL="285750" indent="-285750">
              <a:buClr>
                <a:schemeClr val="accent1"/>
              </a:buClr>
              <a:buSzPct val="80000"/>
              <a:buFont typeface="Wingdings" panose="05000000000000000000" pitchFamily="2" charset="2"/>
              <a:buChar char="§"/>
            </a:pPr>
            <a:r>
              <a:rPr lang="en-US" sz="1400" dirty="0"/>
              <a:t>Andover, MA</a:t>
            </a:r>
          </a:p>
          <a:p>
            <a:pPr marL="285750" indent="-285750">
              <a:buClr>
                <a:schemeClr val="accent1"/>
              </a:buClr>
              <a:buSzPct val="80000"/>
              <a:buFont typeface="Wingdings" panose="05000000000000000000" pitchFamily="2" charset="2"/>
              <a:buChar char="§"/>
            </a:pPr>
            <a:r>
              <a:rPr lang="en-US" sz="1400" dirty="0"/>
              <a:t>Troy, MI</a:t>
            </a:r>
          </a:p>
          <a:p>
            <a:pPr marL="285750" indent="-285750">
              <a:buClr>
                <a:schemeClr val="accent1"/>
              </a:buClr>
              <a:buSzPct val="80000"/>
              <a:buFont typeface="Wingdings" panose="05000000000000000000" pitchFamily="2" charset="2"/>
              <a:buChar char="§"/>
            </a:pPr>
            <a:r>
              <a:rPr lang="en-US" sz="1400" dirty="0"/>
              <a:t>Munich, Germany</a:t>
            </a:r>
          </a:p>
          <a:p>
            <a:pPr marL="285750" indent="-285750">
              <a:buClr>
                <a:schemeClr val="accent1"/>
              </a:buClr>
              <a:buSzPct val="80000"/>
              <a:buFont typeface="Wingdings" panose="05000000000000000000" pitchFamily="2" charset="2"/>
              <a:buChar char="§"/>
            </a:pPr>
            <a:r>
              <a:rPr lang="en-US" sz="1400" dirty="0"/>
              <a:t>Tokyo, Japan</a:t>
            </a:r>
          </a:p>
        </p:txBody>
      </p:sp>
    </p:spTree>
    <p:extLst>
      <p:ext uri="{BB962C8B-B14F-4D97-AF65-F5344CB8AC3E}">
        <p14:creationId xmlns:p14="http://schemas.microsoft.com/office/powerpoint/2010/main" val="151027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906C-E9FD-4909-885C-098138FB3075}"/>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en-US" dirty="0"/>
              <a:t>Add-on Solutions (Must be purchased separately)</a:t>
            </a:r>
          </a:p>
        </p:txBody>
      </p:sp>
      <p:sp>
        <p:nvSpPr>
          <p:cNvPr id="16" name="Content Placeholder 15">
            <a:extLst>
              <a:ext uri="{FF2B5EF4-FFF2-40B4-BE49-F238E27FC236}">
                <a16:creationId xmlns:a16="http://schemas.microsoft.com/office/drawing/2014/main" id="{B3E709C4-CCF2-43E3-BEC8-9BD51804C5A6}"/>
              </a:ext>
            </a:extLst>
          </p:cNvPr>
          <p:cNvSpPr>
            <a:spLocks noGrp="1"/>
          </p:cNvSpPr>
          <p:nvPr>
            <p:ph idx="1"/>
          </p:nvPr>
        </p:nvSpPr>
        <p:spPr/>
        <p:txBody>
          <a:bodyPr>
            <a:normAutofit fontScale="55000" lnSpcReduction="20000"/>
          </a:bodyPr>
          <a:lstStyle/>
          <a:p>
            <a:r>
              <a:rPr lang="en-US" b="1" dirty="0"/>
              <a:t>Aras Offers Solutions with Popular MCAD and ECAD Solutions </a:t>
            </a:r>
            <a:endParaRPr lang="en-US" i="1" dirty="0"/>
          </a:p>
          <a:p>
            <a:pPr lvl="1"/>
            <a:r>
              <a:rPr lang="en-US" dirty="0"/>
              <a:t>Mechanical CAD Connectors</a:t>
            </a:r>
          </a:p>
          <a:p>
            <a:pPr lvl="2"/>
            <a:r>
              <a:rPr lang="en-US" dirty="0"/>
              <a:t>CATIA, Siemens NX</a:t>
            </a:r>
          </a:p>
          <a:p>
            <a:pPr lvl="2"/>
            <a:r>
              <a:rPr lang="en-US" dirty="0"/>
              <a:t>Creo Parametric</a:t>
            </a:r>
          </a:p>
          <a:p>
            <a:pPr lvl="2"/>
            <a:r>
              <a:rPr lang="en-US" dirty="0"/>
              <a:t>SolidWorks, Solid Edge</a:t>
            </a:r>
          </a:p>
          <a:p>
            <a:pPr lvl="2"/>
            <a:r>
              <a:rPr lang="en-US" dirty="0"/>
              <a:t>Inventor, AutoCAD</a:t>
            </a:r>
          </a:p>
          <a:p>
            <a:pPr lvl="1"/>
            <a:r>
              <a:rPr lang="en-US" dirty="0"/>
              <a:t>ECAD/EDA Connectors</a:t>
            </a:r>
          </a:p>
          <a:p>
            <a:pPr lvl="2"/>
            <a:r>
              <a:rPr lang="en-US" dirty="0"/>
              <a:t>Electronic Circuit Board - Schematic Design</a:t>
            </a:r>
          </a:p>
          <a:p>
            <a:pPr lvl="2"/>
            <a:r>
              <a:rPr lang="en-US" dirty="0"/>
              <a:t>Electronic Circuit Board - PCB Layout Design</a:t>
            </a:r>
          </a:p>
          <a:p>
            <a:pPr lvl="2"/>
            <a:r>
              <a:rPr lang="en-US" dirty="0"/>
              <a:t>Electrical Wire / Cable Harness</a:t>
            </a:r>
          </a:p>
          <a:p>
            <a:pPr lvl="1"/>
            <a:r>
              <a:rPr lang="en-US" dirty="0"/>
              <a:t>Licensing – Concurrent user</a:t>
            </a:r>
          </a:p>
          <a:p>
            <a:r>
              <a:rPr lang="en-US" b="1" dirty="0"/>
              <a:t>Component Engineering with IHS</a:t>
            </a:r>
          </a:p>
          <a:p>
            <a:pPr lvl="1"/>
            <a:r>
              <a:rPr lang="en-US" dirty="0"/>
              <a:t>Access to IHS Component Information – directly from Aras Innovator Parts</a:t>
            </a:r>
          </a:p>
          <a:p>
            <a:pPr lvl="1"/>
            <a:r>
              <a:rPr lang="en-US" dirty="0"/>
              <a:t>Part datasheets, Environmental compliance information</a:t>
            </a:r>
          </a:p>
          <a:p>
            <a:pPr lvl="1"/>
            <a:r>
              <a:rPr lang="en-US" dirty="0" err="1"/>
              <a:t>Mfr</a:t>
            </a:r>
            <a:r>
              <a:rPr lang="en-US" dirty="0"/>
              <a:t> Alerts: PCNs, EOLs, counterfeit alerts, Component life cycle information</a:t>
            </a:r>
          </a:p>
          <a:p>
            <a:pPr lvl="1"/>
            <a:r>
              <a:rPr lang="en-US" dirty="0"/>
              <a:t>Licensing – Subscription Users or # of Parts</a:t>
            </a:r>
          </a:p>
          <a:p>
            <a:r>
              <a:rPr lang="en-US" b="1" dirty="0"/>
              <a:t>ERP Integrations</a:t>
            </a:r>
          </a:p>
          <a:p>
            <a:pPr lvl="1"/>
            <a:r>
              <a:rPr lang="en-US" dirty="0"/>
              <a:t>ERP Connectors</a:t>
            </a:r>
          </a:p>
          <a:p>
            <a:pPr lvl="2"/>
            <a:r>
              <a:rPr lang="en-US" dirty="0"/>
              <a:t>SAP </a:t>
            </a:r>
          </a:p>
          <a:p>
            <a:pPr lvl="2"/>
            <a:r>
              <a:rPr lang="en-US" dirty="0"/>
              <a:t>Oracle</a:t>
            </a:r>
          </a:p>
          <a:p>
            <a:pPr lvl="2"/>
            <a:r>
              <a:rPr lang="en-US" dirty="0"/>
              <a:t>Others </a:t>
            </a:r>
          </a:p>
          <a:p>
            <a:pPr lvl="1"/>
            <a:r>
              <a:rPr lang="en-US" dirty="0"/>
              <a:t>Licensing - Number of Subscription Users</a:t>
            </a:r>
          </a:p>
        </p:txBody>
      </p:sp>
      <p:pic>
        <p:nvPicPr>
          <p:cNvPr id="4" name="Picture 3">
            <a:extLst>
              <a:ext uri="{FF2B5EF4-FFF2-40B4-BE49-F238E27FC236}">
                <a16:creationId xmlns:a16="http://schemas.microsoft.com/office/drawing/2014/main" id="{C3422977-A320-4CF0-B15F-75A09928E1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60039" y="1271939"/>
            <a:ext cx="1929438" cy="949543"/>
          </a:xfrm>
          <a:prstGeom prst="rect">
            <a:avLst/>
          </a:prstGeom>
          <a:ln>
            <a:solidFill>
              <a:schemeClr val="tx1"/>
            </a:solidFill>
          </a:ln>
        </p:spPr>
      </p:pic>
      <p:pic>
        <p:nvPicPr>
          <p:cNvPr id="5" name="Picture 4">
            <a:extLst>
              <a:ext uri="{FF2B5EF4-FFF2-40B4-BE49-F238E27FC236}">
                <a16:creationId xmlns:a16="http://schemas.microsoft.com/office/drawing/2014/main" id="{2E996D36-5AA9-4BCE-97AA-DEE813BF46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71072" y="1927898"/>
            <a:ext cx="1826397" cy="1357361"/>
          </a:xfrm>
          <a:prstGeom prst="rect">
            <a:avLst/>
          </a:prstGeom>
          <a:ln>
            <a:solidFill>
              <a:schemeClr val="tx1"/>
            </a:solidFill>
          </a:ln>
        </p:spPr>
      </p:pic>
      <p:pic>
        <p:nvPicPr>
          <p:cNvPr id="6" name="Picture 5">
            <a:extLst>
              <a:ext uri="{FF2B5EF4-FFF2-40B4-BE49-F238E27FC236}">
                <a16:creationId xmlns:a16="http://schemas.microsoft.com/office/drawing/2014/main" id="{734C39F2-60BF-4833-8E00-F2A76CA198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75420" y="2676574"/>
            <a:ext cx="1303654" cy="1369350"/>
          </a:xfrm>
          <a:prstGeom prst="rect">
            <a:avLst/>
          </a:prstGeom>
          <a:ln>
            <a:solidFill>
              <a:schemeClr val="tx1"/>
            </a:solidFill>
          </a:ln>
        </p:spPr>
      </p:pic>
      <p:pic>
        <p:nvPicPr>
          <p:cNvPr id="7" name="Picture 6">
            <a:extLst>
              <a:ext uri="{FF2B5EF4-FFF2-40B4-BE49-F238E27FC236}">
                <a16:creationId xmlns:a16="http://schemas.microsoft.com/office/drawing/2014/main" id="{B613C9C3-B505-46AC-B033-09EA2F09021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71072" y="5760721"/>
            <a:ext cx="1727524" cy="443548"/>
          </a:xfrm>
          <a:prstGeom prst="rect">
            <a:avLst/>
          </a:prstGeom>
        </p:spPr>
      </p:pic>
      <p:pic>
        <p:nvPicPr>
          <p:cNvPr id="8" name="Picture 7">
            <a:extLst>
              <a:ext uri="{FF2B5EF4-FFF2-40B4-BE49-F238E27FC236}">
                <a16:creationId xmlns:a16="http://schemas.microsoft.com/office/drawing/2014/main" id="{D924F492-7966-48EB-9B8C-F5A676352780}"/>
              </a:ext>
            </a:extLst>
          </p:cNvPr>
          <p:cNvPicPr>
            <a:picLocks noChangeAspect="1"/>
          </p:cNvPicPr>
          <p:nvPr/>
        </p:nvPicPr>
        <p:blipFill>
          <a:blip r:embed="rId6"/>
          <a:stretch>
            <a:fillRect/>
          </a:stretch>
        </p:blipFill>
        <p:spPr>
          <a:xfrm>
            <a:off x="6601234" y="5442312"/>
            <a:ext cx="1080339" cy="1080339"/>
          </a:xfrm>
          <a:prstGeom prst="rect">
            <a:avLst/>
          </a:prstGeom>
        </p:spPr>
      </p:pic>
      <p:pic>
        <p:nvPicPr>
          <p:cNvPr id="9" name="Picture 8">
            <a:extLst>
              <a:ext uri="{FF2B5EF4-FFF2-40B4-BE49-F238E27FC236}">
                <a16:creationId xmlns:a16="http://schemas.microsoft.com/office/drawing/2014/main" id="{FB92BB6C-1332-4BE5-9DF4-B8F414B0A26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78644" y="3568101"/>
            <a:ext cx="2188812" cy="1602556"/>
          </a:xfrm>
          <a:prstGeom prst="rect">
            <a:avLst/>
          </a:prstGeom>
        </p:spPr>
      </p:pic>
      <p:sp>
        <p:nvSpPr>
          <p:cNvPr id="10" name="TextBox 9">
            <a:extLst>
              <a:ext uri="{FF2B5EF4-FFF2-40B4-BE49-F238E27FC236}">
                <a16:creationId xmlns:a16="http://schemas.microsoft.com/office/drawing/2014/main" id="{418E52B7-0BC8-4E5B-AE2D-A962BCB4EBA7}"/>
              </a:ext>
            </a:extLst>
          </p:cNvPr>
          <p:cNvSpPr txBox="1"/>
          <p:nvPr/>
        </p:nvSpPr>
        <p:spPr>
          <a:xfrm>
            <a:off x="7103286" y="5141322"/>
            <a:ext cx="1952714" cy="307777"/>
          </a:xfrm>
          <a:prstGeom prst="rect">
            <a:avLst/>
          </a:prstGeom>
          <a:noFill/>
        </p:spPr>
        <p:txBody>
          <a:bodyPr wrap="none" rtlCol="0">
            <a:spAutoFit/>
          </a:bodyPr>
          <a:lstStyle/>
          <a:p>
            <a:r>
              <a:rPr lang="en-US" sz="1400" dirty="0"/>
              <a:t>Component Engineering</a:t>
            </a:r>
          </a:p>
        </p:txBody>
      </p:sp>
      <p:sp>
        <p:nvSpPr>
          <p:cNvPr id="11" name="TextBox 10">
            <a:extLst>
              <a:ext uri="{FF2B5EF4-FFF2-40B4-BE49-F238E27FC236}">
                <a16:creationId xmlns:a16="http://schemas.microsoft.com/office/drawing/2014/main" id="{650B484A-1425-4129-8838-C443F84BECE4}"/>
              </a:ext>
            </a:extLst>
          </p:cNvPr>
          <p:cNvSpPr txBox="1"/>
          <p:nvPr/>
        </p:nvSpPr>
        <p:spPr>
          <a:xfrm>
            <a:off x="8271072" y="3240054"/>
            <a:ext cx="1070037" cy="307777"/>
          </a:xfrm>
          <a:prstGeom prst="rect">
            <a:avLst/>
          </a:prstGeom>
          <a:noFill/>
        </p:spPr>
        <p:txBody>
          <a:bodyPr wrap="none" rtlCol="0">
            <a:spAutoFit/>
          </a:bodyPr>
          <a:lstStyle/>
          <a:p>
            <a:r>
              <a:rPr lang="en-US" sz="1400" dirty="0"/>
              <a:t>DX Designer</a:t>
            </a:r>
          </a:p>
        </p:txBody>
      </p:sp>
      <p:sp>
        <p:nvSpPr>
          <p:cNvPr id="12" name="TextBox 11">
            <a:extLst>
              <a:ext uri="{FF2B5EF4-FFF2-40B4-BE49-F238E27FC236}">
                <a16:creationId xmlns:a16="http://schemas.microsoft.com/office/drawing/2014/main" id="{C35686A6-1803-4203-A5AE-A0F24F8EE0A9}"/>
              </a:ext>
            </a:extLst>
          </p:cNvPr>
          <p:cNvSpPr txBox="1"/>
          <p:nvPr/>
        </p:nvSpPr>
        <p:spPr>
          <a:xfrm>
            <a:off x="6460039" y="2184594"/>
            <a:ext cx="393056" cy="307777"/>
          </a:xfrm>
          <a:prstGeom prst="rect">
            <a:avLst/>
          </a:prstGeom>
          <a:noFill/>
        </p:spPr>
        <p:txBody>
          <a:bodyPr wrap="none" rtlCol="0">
            <a:spAutoFit/>
          </a:bodyPr>
          <a:lstStyle/>
          <a:p>
            <a:r>
              <a:rPr lang="en-US" sz="1400" dirty="0"/>
              <a:t>NX</a:t>
            </a:r>
          </a:p>
        </p:txBody>
      </p:sp>
      <p:sp>
        <p:nvSpPr>
          <p:cNvPr id="13" name="TextBox 12">
            <a:extLst>
              <a:ext uri="{FF2B5EF4-FFF2-40B4-BE49-F238E27FC236}">
                <a16:creationId xmlns:a16="http://schemas.microsoft.com/office/drawing/2014/main" id="{53D05426-95A0-45FB-A524-EC966D0D3630}"/>
              </a:ext>
            </a:extLst>
          </p:cNvPr>
          <p:cNvSpPr txBox="1"/>
          <p:nvPr/>
        </p:nvSpPr>
        <p:spPr>
          <a:xfrm>
            <a:off x="9920321" y="4132067"/>
            <a:ext cx="1002134" cy="307777"/>
          </a:xfrm>
          <a:prstGeom prst="rect">
            <a:avLst/>
          </a:prstGeom>
          <a:noFill/>
        </p:spPr>
        <p:txBody>
          <a:bodyPr wrap="none" rtlCol="0">
            <a:spAutoFit/>
          </a:bodyPr>
          <a:lstStyle/>
          <a:p>
            <a:r>
              <a:rPr lang="en-US" sz="1400" dirty="0"/>
              <a:t>Schematics</a:t>
            </a:r>
          </a:p>
        </p:txBody>
      </p:sp>
    </p:spTree>
    <p:extLst>
      <p:ext uri="{BB962C8B-B14F-4D97-AF65-F5344CB8AC3E}">
        <p14:creationId xmlns:p14="http://schemas.microsoft.com/office/powerpoint/2010/main" val="16137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C2B1-09F7-47D7-A6A5-5C625D814523}"/>
              </a:ext>
            </a:extLst>
          </p:cNvPr>
          <p:cNvSpPr>
            <a:spLocks noGrp="1"/>
          </p:cNvSpPr>
          <p:nvPr>
            <p:ph type="title"/>
          </p:nvPr>
        </p:nvSpPr>
        <p:spPr/>
        <p:txBody>
          <a:bodyPr/>
          <a:lstStyle/>
          <a:p>
            <a:r>
              <a:rPr lang="en-US"/>
              <a:t>CAD Connectors</a:t>
            </a:r>
            <a:endParaRPr lang="en-US" dirty="0"/>
          </a:p>
        </p:txBody>
      </p:sp>
      <p:sp>
        <p:nvSpPr>
          <p:cNvPr id="5" name="TextBox 4">
            <a:extLst>
              <a:ext uri="{FF2B5EF4-FFF2-40B4-BE49-F238E27FC236}">
                <a16:creationId xmlns:a16="http://schemas.microsoft.com/office/drawing/2014/main" id="{90D4A49D-CCA8-4E36-9B70-043D2B14D28D}"/>
              </a:ext>
            </a:extLst>
          </p:cNvPr>
          <p:cNvSpPr txBox="1"/>
          <p:nvPr/>
        </p:nvSpPr>
        <p:spPr>
          <a:xfrm>
            <a:off x="365760" y="1065213"/>
            <a:ext cx="10394604" cy="738664"/>
          </a:xfrm>
          <a:prstGeom prst="rect">
            <a:avLst/>
          </a:prstGeom>
          <a:noFill/>
        </p:spPr>
        <p:txBody>
          <a:bodyPr wrap="square" rtlCol="0" anchor="ctr">
            <a:spAutoFit/>
          </a:bodyPr>
          <a:lstStyle/>
          <a:p>
            <a:r>
              <a:rPr lang="en-US" sz="1400" i="1" dirty="0">
                <a:solidFill>
                  <a:schemeClr val="tx1">
                    <a:lumMod val="50000"/>
                  </a:schemeClr>
                </a:solidFill>
              </a:rPr>
              <a:t>The following CAD connectors are available for Aras Innovator. These connectors are provided by partners of Aras and not part of the free subscriber license. You can purchase the connector from Aras at list price or you can reach out to the partner ask about their academic discount. </a:t>
            </a:r>
          </a:p>
        </p:txBody>
      </p:sp>
      <p:pic>
        <p:nvPicPr>
          <p:cNvPr id="6" name="Picture 5">
            <a:extLst>
              <a:ext uri="{FF2B5EF4-FFF2-40B4-BE49-F238E27FC236}">
                <a16:creationId xmlns:a16="http://schemas.microsoft.com/office/drawing/2014/main" id="{CC817D53-020E-4B99-ADCD-E67BCD4E798C}"/>
              </a:ext>
            </a:extLst>
          </p:cNvPr>
          <p:cNvPicPr>
            <a:picLocks noChangeAspect="1"/>
          </p:cNvPicPr>
          <p:nvPr/>
        </p:nvPicPr>
        <p:blipFill>
          <a:blip r:embed="rId2"/>
          <a:stretch>
            <a:fillRect/>
          </a:stretch>
        </p:blipFill>
        <p:spPr>
          <a:xfrm>
            <a:off x="365760" y="2111256"/>
            <a:ext cx="11512949" cy="3319725"/>
          </a:xfrm>
          <a:prstGeom prst="rect">
            <a:avLst/>
          </a:prstGeom>
        </p:spPr>
      </p:pic>
    </p:spTree>
    <p:extLst>
      <p:ext uri="{BB962C8B-B14F-4D97-AF65-F5344CB8AC3E}">
        <p14:creationId xmlns:p14="http://schemas.microsoft.com/office/powerpoint/2010/main" val="223277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10C2-4F33-4DC5-BA83-7D827A2240EF}"/>
              </a:ext>
            </a:extLst>
          </p:cNvPr>
          <p:cNvSpPr>
            <a:spLocks noGrp="1"/>
          </p:cNvSpPr>
          <p:nvPr>
            <p:ph type="title"/>
          </p:nvPr>
        </p:nvSpPr>
        <p:spPr/>
        <p:txBody>
          <a:bodyPr/>
          <a:lstStyle/>
          <a:p>
            <a:r>
              <a:rPr lang="en-US"/>
              <a:t>Productivity and Support</a:t>
            </a:r>
            <a:endParaRPr lang="en-US" dirty="0"/>
          </a:p>
        </p:txBody>
      </p:sp>
      <p:sp>
        <p:nvSpPr>
          <p:cNvPr id="11" name="Content Placeholder 10">
            <a:extLst>
              <a:ext uri="{FF2B5EF4-FFF2-40B4-BE49-F238E27FC236}">
                <a16:creationId xmlns:a16="http://schemas.microsoft.com/office/drawing/2014/main" id="{61BB5913-85AE-4AB4-BDBC-9FB73A08DBD7}"/>
              </a:ext>
            </a:extLst>
          </p:cNvPr>
          <p:cNvSpPr>
            <a:spLocks noGrp="1"/>
          </p:cNvSpPr>
          <p:nvPr>
            <p:ph idx="1"/>
          </p:nvPr>
        </p:nvSpPr>
        <p:spPr/>
        <p:txBody>
          <a:bodyPr>
            <a:normAutofit fontScale="92500" lnSpcReduction="20000"/>
          </a:bodyPr>
          <a:lstStyle/>
          <a:p>
            <a:r>
              <a:rPr lang="en-US" b="1" dirty="0"/>
              <a:t>Productivity tools and Utilities</a:t>
            </a:r>
          </a:p>
          <a:p>
            <a:pPr lvl="1"/>
            <a:r>
              <a:rPr lang="en-US" dirty="0"/>
              <a:t>Data Import (batch load) Tools</a:t>
            </a:r>
          </a:p>
          <a:p>
            <a:pPr lvl="1"/>
            <a:r>
              <a:rPr lang="en-US" dirty="0"/>
              <a:t>Replicated Vaulting Capabilities and Vault Restore Utilities</a:t>
            </a:r>
          </a:p>
          <a:p>
            <a:pPr lvl="1"/>
            <a:r>
              <a:rPr lang="en-US" dirty="0"/>
              <a:t>Subscriber portal – documentation and knowledgebase</a:t>
            </a:r>
          </a:p>
          <a:p>
            <a:r>
              <a:rPr lang="en-US" b="1" dirty="0"/>
              <a:t>Access to Aras Innovator All Service Pack Updates</a:t>
            </a:r>
          </a:p>
          <a:p>
            <a:pPr lvl="1"/>
            <a:r>
              <a:rPr lang="en-US" dirty="0"/>
              <a:t>3-4 Service Packs/Year </a:t>
            </a:r>
          </a:p>
          <a:p>
            <a:pPr lvl="1"/>
            <a:r>
              <a:rPr lang="en-US" dirty="0"/>
              <a:t>Hot fixes and security patches</a:t>
            </a:r>
          </a:p>
          <a:p>
            <a:r>
              <a:rPr lang="en-US" b="1" dirty="0"/>
              <a:t>Aras Innovator Support</a:t>
            </a:r>
          </a:p>
          <a:p>
            <a:pPr lvl="1"/>
            <a:r>
              <a:rPr lang="en-US" dirty="0"/>
              <a:t>Experienced Aras support engineers provide live hotline and online support</a:t>
            </a:r>
          </a:p>
          <a:p>
            <a:pPr lvl="2"/>
            <a:r>
              <a:rPr lang="en-US" dirty="0"/>
              <a:t>5 Days/week x 10 </a:t>
            </a:r>
            <a:r>
              <a:rPr lang="en-US" dirty="0" err="1"/>
              <a:t>Hrs</a:t>
            </a:r>
            <a:r>
              <a:rPr lang="en-US" dirty="0"/>
              <a:t> day</a:t>
            </a:r>
          </a:p>
          <a:p>
            <a:pPr lvl="2"/>
            <a:r>
              <a:rPr lang="en-US" dirty="0"/>
              <a:t>7 Days/week x 24 </a:t>
            </a:r>
            <a:r>
              <a:rPr lang="en-US" dirty="0" err="1"/>
              <a:t>Hrs</a:t>
            </a:r>
            <a:r>
              <a:rPr lang="en-US" dirty="0"/>
              <a:t> day – for 1,000+ user subscriptions</a:t>
            </a:r>
          </a:p>
          <a:p>
            <a:pPr lvl="1"/>
            <a:r>
              <a:rPr lang="en-US" dirty="0"/>
              <a:t>Developer support and escalation management</a:t>
            </a:r>
          </a:p>
          <a:p>
            <a:pPr lvl="1"/>
            <a:r>
              <a:rPr lang="en-US" dirty="0"/>
              <a:t>Performance tuning and analysis </a:t>
            </a:r>
          </a:p>
          <a:p>
            <a:pPr lvl="1"/>
            <a:r>
              <a:rPr lang="en-US" dirty="0"/>
              <a:t>Status Support Incidents via the Subscriber portal</a:t>
            </a:r>
          </a:p>
        </p:txBody>
      </p:sp>
      <p:pic>
        <p:nvPicPr>
          <p:cNvPr id="4" name="Picture 3">
            <a:extLst>
              <a:ext uri="{FF2B5EF4-FFF2-40B4-BE49-F238E27FC236}">
                <a16:creationId xmlns:a16="http://schemas.microsoft.com/office/drawing/2014/main" id="{5DD8AF2E-3C27-4758-9EA8-F8BA6745A1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849542" y="1736900"/>
            <a:ext cx="1041518" cy="512277"/>
          </a:xfrm>
          <a:prstGeom prst="rect">
            <a:avLst/>
          </a:prstGeom>
        </p:spPr>
      </p:pic>
      <p:sp>
        <p:nvSpPr>
          <p:cNvPr id="5" name="Down Arrow 10">
            <a:extLst>
              <a:ext uri="{FF2B5EF4-FFF2-40B4-BE49-F238E27FC236}">
                <a16:creationId xmlns:a16="http://schemas.microsoft.com/office/drawing/2014/main" id="{609178CD-C7F5-4F9E-A422-54F902CA9538}"/>
              </a:ext>
            </a:extLst>
          </p:cNvPr>
          <p:cNvSpPr/>
          <p:nvPr/>
        </p:nvSpPr>
        <p:spPr>
          <a:xfrm flipV="1">
            <a:off x="10126461" y="1276705"/>
            <a:ext cx="469841" cy="64307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32160-7090-49BF-929F-627EF443A914}"/>
              </a:ext>
            </a:extLst>
          </p:cNvPr>
          <p:cNvPicPr>
            <a:picLocks noChangeAspect="1"/>
          </p:cNvPicPr>
          <p:nvPr/>
        </p:nvPicPr>
        <p:blipFill>
          <a:blip r:embed="rId3"/>
          <a:stretch>
            <a:fillRect/>
          </a:stretch>
        </p:blipFill>
        <p:spPr>
          <a:xfrm>
            <a:off x="10187679" y="5267053"/>
            <a:ext cx="817245" cy="817245"/>
          </a:xfrm>
          <a:prstGeom prst="rect">
            <a:avLst/>
          </a:prstGeom>
        </p:spPr>
      </p:pic>
      <p:pic>
        <p:nvPicPr>
          <p:cNvPr id="7" name="Picture 6">
            <a:extLst>
              <a:ext uri="{FF2B5EF4-FFF2-40B4-BE49-F238E27FC236}">
                <a16:creationId xmlns:a16="http://schemas.microsoft.com/office/drawing/2014/main" id="{E60FEB1D-5E2F-4137-8FC2-E3AD43A734C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03632" y="2810606"/>
            <a:ext cx="1873571" cy="1667406"/>
          </a:xfrm>
          <a:prstGeom prst="rect">
            <a:avLst/>
          </a:prstGeom>
        </p:spPr>
      </p:pic>
      <p:sp>
        <p:nvSpPr>
          <p:cNvPr id="8" name="TextBox 7">
            <a:extLst>
              <a:ext uri="{FF2B5EF4-FFF2-40B4-BE49-F238E27FC236}">
                <a16:creationId xmlns:a16="http://schemas.microsoft.com/office/drawing/2014/main" id="{0E5D5945-E735-45D6-B00F-CC5B9B6113DC}"/>
              </a:ext>
            </a:extLst>
          </p:cNvPr>
          <p:cNvSpPr txBox="1"/>
          <p:nvPr/>
        </p:nvSpPr>
        <p:spPr>
          <a:xfrm>
            <a:off x="9779651" y="2173431"/>
            <a:ext cx="1163460" cy="307777"/>
          </a:xfrm>
          <a:prstGeom prst="rect">
            <a:avLst/>
          </a:prstGeom>
          <a:noFill/>
        </p:spPr>
        <p:txBody>
          <a:bodyPr wrap="none" rtlCol="0">
            <a:spAutoFit/>
          </a:bodyPr>
          <a:lstStyle/>
          <a:p>
            <a:r>
              <a:rPr lang="en-US" sz="1400" dirty="0"/>
              <a:t>Batch Upload</a:t>
            </a:r>
          </a:p>
        </p:txBody>
      </p:sp>
      <p:sp>
        <p:nvSpPr>
          <p:cNvPr id="9" name="Rectangle 8">
            <a:extLst>
              <a:ext uri="{FF2B5EF4-FFF2-40B4-BE49-F238E27FC236}">
                <a16:creationId xmlns:a16="http://schemas.microsoft.com/office/drawing/2014/main" id="{D04F2C30-028F-4596-B3F8-204052592BC5}"/>
              </a:ext>
            </a:extLst>
          </p:cNvPr>
          <p:cNvSpPr/>
          <p:nvPr/>
        </p:nvSpPr>
        <p:spPr>
          <a:xfrm>
            <a:off x="7784722" y="5675675"/>
            <a:ext cx="2175596" cy="369332"/>
          </a:xfrm>
          <a:prstGeom prst="rect">
            <a:avLst/>
          </a:prstGeom>
        </p:spPr>
        <p:txBody>
          <a:bodyPr wrap="none">
            <a:spAutoFit/>
          </a:bodyPr>
          <a:lstStyle/>
          <a:p>
            <a:r>
              <a:rPr lang="en-US" dirty="0">
                <a:hlinkClick r:id="rId5"/>
              </a:rPr>
              <a:t>Support@aras.com</a:t>
            </a:r>
            <a:endParaRPr lang="en-US" dirty="0"/>
          </a:p>
        </p:txBody>
      </p:sp>
    </p:spTree>
    <p:extLst>
      <p:ext uri="{BB962C8B-B14F-4D97-AF65-F5344CB8AC3E}">
        <p14:creationId xmlns:p14="http://schemas.microsoft.com/office/powerpoint/2010/main" val="28981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85F0-6308-4C38-A424-67F135CC68D4}"/>
              </a:ext>
            </a:extLst>
          </p:cNvPr>
          <p:cNvSpPr>
            <a:spLocks noGrp="1"/>
          </p:cNvSpPr>
          <p:nvPr>
            <p:ph type="title"/>
          </p:nvPr>
        </p:nvSpPr>
        <p:spPr/>
        <p:txBody>
          <a:bodyPr/>
          <a:lstStyle/>
          <a:p>
            <a:r>
              <a:rPr lang="en-US"/>
              <a:t>Academic Program Benefits</a:t>
            </a:r>
            <a:endParaRPr lang="en-US" dirty="0"/>
          </a:p>
        </p:txBody>
      </p:sp>
      <p:graphicFrame>
        <p:nvGraphicFramePr>
          <p:cNvPr id="5" name="Content Placeholder 4">
            <a:extLst>
              <a:ext uri="{FF2B5EF4-FFF2-40B4-BE49-F238E27FC236}">
                <a16:creationId xmlns:a16="http://schemas.microsoft.com/office/drawing/2014/main" id="{51431FFB-C170-473E-8B7D-7657A700A407}"/>
              </a:ext>
            </a:extLst>
          </p:cNvPr>
          <p:cNvGraphicFramePr>
            <a:graphicFrameLocks noGrp="1"/>
          </p:cNvGraphicFramePr>
          <p:nvPr>
            <p:ph idx="1"/>
            <p:extLst>
              <p:ext uri="{D42A27DB-BD31-4B8C-83A1-F6EECF244321}">
                <p14:modId xmlns:p14="http://schemas.microsoft.com/office/powerpoint/2010/main" val="677317690"/>
              </p:ext>
            </p:extLst>
          </p:nvPr>
        </p:nvGraphicFramePr>
        <p:xfrm>
          <a:off x="365125" y="1096963"/>
          <a:ext cx="11338560" cy="5129665"/>
        </p:xfrm>
        <a:graphic>
          <a:graphicData uri="http://schemas.openxmlformats.org/drawingml/2006/table">
            <a:tbl>
              <a:tblPr firstRow="1" bandRow="1">
                <a:tableStyleId>{5C22544A-7EE6-4342-B048-85BDC9FD1C3A}</a:tableStyleId>
              </a:tblPr>
              <a:tblGrid>
                <a:gridCol w="1605938">
                  <a:extLst>
                    <a:ext uri="{9D8B030D-6E8A-4147-A177-3AD203B41FA5}">
                      <a16:colId xmlns:a16="http://schemas.microsoft.com/office/drawing/2014/main" val="1097632879"/>
                    </a:ext>
                  </a:extLst>
                </a:gridCol>
                <a:gridCol w="2168019">
                  <a:extLst>
                    <a:ext uri="{9D8B030D-6E8A-4147-A177-3AD203B41FA5}">
                      <a16:colId xmlns:a16="http://schemas.microsoft.com/office/drawing/2014/main" val="3060904566"/>
                    </a:ext>
                  </a:extLst>
                </a:gridCol>
                <a:gridCol w="1942771">
                  <a:extLst>
                    <a:ext uri="{9D8B030D-6E8A-4147-A177-3AD203B41FA5}">
                      <a16:colId xmlns:a16="http://schemas.microsoft.com/office/drawing/2014/main" val="860975723"/>
                    </a:ext>
                  </a:extLst>
                </a:gridCol>
                <a:gridCol w="2008467">
                  <a:extLst>
                    <a:ext uri="{9D8B030D-6E8A-4147-A177-3AD203B41FA5}">
                      <a16:colId xmlns:a16="http://schemas.microsoft.com/office/drawing/2014/main" val="589561843"/>
                    </a:ext>
                  </a:extLst>
                </a:gridCol>
                <a:gridCol w="3613365">
                  <a:extLst>
                    <a:ext uri="{9D8B030D-6E8A-4147-A177-3AD203B41FA5}">
                      <a16:colId xmlns:a16="http://schemas.microsoft.com/office/drawing/2014/main" val="3654353144"/>
                    </a:ext>
                  </a:extLst>
                </a:gridCol>
              </a:tblGrid>
              <a:tr h="409350">
                <a:tc>
                  <a:txBody>
                    <a:bodyPr/>
                    <a:lstStyle/>
                    <a:p>
                      <a:endParaRPr lang="en-US" dirty="0">
                        <a:latin typeface="+mj-lt"/>
                      </a:endParaRPr>
                    </a:p>
                  </a:txBody>
                  <a:tcPr>
                    <a:solidFill>
                      <a:schemeClr val="bg1"/>
                    </a:solidFill>
                  </a:tcPr>
                </a:tc>
                <a:tc>
                  <a:txBody>
                    <a:bodyPr/>
                    <a:lstStyle/>
                    <a:p>
                      <a:endParaRPr lang="en-US" sz="1200" dirty="0">
                        <a:latin typeface="+mj-lt"/>
                      </a:endParaRPr>
                    </a:p>
                  </a:txBody>
                  <a:tcPr anchor="ctr"/>
                </a:tc>
                <a:tc>
                  <a:txBody>
                    <a:bodyPr/>
                    <a:lstStyle/>
                    <a:p>
                      <a:pPr algn="ctr"/>
                      <a:r>
                        <a:rPr lang="en-US" sz="1100" dirty="0">
                          <a:latin typeface="+mj-lt"/>
                        </a:rPr>
                        <a:t>Open-Access</a:t>
                      </a:r>
                    </a:p>
                  </a:txBody>
                  <a:tcPr anchor="ctr"/>
                </a:tc>
                <a:tc>
                  <a:txBody>
                    <a:bodyPr/>
                    <a:lstStyle/>
                    <a:p>
                      <a:r>
                        <a:rPr lang="en-US" sz="1100" dirty="0">
                          <a:latin typeface="+mj-lt"/>
                        </a:rPr>
                        <a:t>Academic Subscription</a:t>
                      </a:r>
                    </a:p>
                  </a:txBody>
                  <a:tcPr anchor="ctr"/>
                </a:tc>
                <a:tc>
                  <a:txBody>
                    <a:bodyPr/>
                    <a:lstStyle/>
                    <a:p>
                      <a:r>
                        <a:rPr lang="en-US" sz="1100" dirty="0">
                          <a:latin typeface="+mj-lt"/>
                        </a:rPr>
                        <a:t>Comments</a:t>
                      </a:r>
                    </a:p>
                  </a:txBody>
                  <a:tcPr anchor="ctr"/>
                </a:tc>
                <a:extLst>
                  <a:ext uri="{0D108BD9-81ED-4DB2-BD59-A6C34878D82A}">
                    <a16:rowId xmlns:a16="http://schemas.microsoft.com/office/drawing/2014/main" val="626336557"/>
                  </a:ext>
                </a:extLst>
              </a:tr>
              <a:tr h="415035">
                <a:tc rowSpan="10">
                  <a:txBody>
                    <a:bodyPr/>
                    <a:lstStyle/>
                    <a:p>
                      <a:pPr algn="l"/>
                      <a:r>
                        <a:rPr lang="en-US" sz="1400" b="1" dirty="0">
                          <a:latin typeface="+mj-lt"/>
                        </a:rPr>
                        <a:t>Applications </a:t>
                      </a:r>
                    </a:p>
                  </a:txBody>
                  <a:tcPr anchor="ctr">
                    <a:solidFill>
                      <a:schemeClr val="bg1">
                        <a:lumMod val="85000"/>
                      </a:schemeClr>
                    </a:solidFill>
                  </a:tcPr>
                </a:tc>
                <a:tc>
                  <a:txBody>
                    <a:bodyPr/>
                    <a:lstStyle/>
                    <a:p>
                      <a:pPr algn="l" fontAlgn="ctr"/>
                      <a:r>
                        <a:rPr lang="en-US" sz="1000" b="1" i="0" u="none" strike="noStrike" dirty="0">
                          <a:solidFill>
                            <a:srgbClr val="000000"/>
                          </a:solidFill>
                          <a:effectLst/>
                          <a:latin typeface="+mj-lt"/>
                        </a:rPr>
                        <a:t>Product Engineering</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 </a:t>
                      </a:r>
                    </a:p>
                  </a:txBody>
                  <a:tcPr marL="4763" marR="4763" marT="4763" marB="0"/>
                </a:tc>
                <a:extLst>
                  <a:ext uri="{0D108BD9-81ED-4DB2-BD59-A6C34878D82A}">
                    <a16:rowId xmlns:a16="http://schemas.microsoft.com/office/drawing/2014/main" val="1809066738"/>
                  </a:ext>
                </a:extLst>
              </a:tr>
              <a:tr h="415035">
                <a:tc vMerge="1">
                  <a:txBody>
                    <a:bodyPr/>
                    <a:lstStyle/>
                    <a:p>
                      <a:endParaRPr lang="en-US" dirty="0"/>
                    </a:p>
                  </a:txBody>
                  <a:tcPr/>
                </a:tc>
                <a:tc>
                  <a:txBody>
                    <a:bodyPr/>
                    <a:lstStyle/>
                    <a:p>
                      <a:pPr algn="l" fontAlgn="ctr"/>
                      <a:r>
                        <a:rPr lang="en-US" sz="1000" b="1" i="0" u="none" strike="noStrike" dirty="0">
                          <a:solidFill>
                            <a:srgbClr val="000000"/>
                          </a:solidFill>
                          <a:effectLst/>
                          <a:latin typeface="+mj-lt"/>
                        </a:rPr>
                        <a:t>Program Management</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ctr" fontAlgn="ctr"/>
                      <a:r>
                        <a:rPr lang="en-US" sz="1000" b="0" i="0" u="none" strike="noStrike">
                          <a:solidFill>
                            <a:srgbClr val="000000"/>
                          </a:solidFill>
                          <a:effectLst/>
                          <a:latin typeface="+mj-lt"/>
                        </a:rPr>
                        <a:t>Yes</a:t>
                      </a:r>
                    </a:p>
                  </a:txBody>
                  <a:tcPr marL="4763" marR="4763" marT="4763" marB="0" anchor="ctr"/>
                </a:tc>
                <a:tc>
                  <a:txBody>
                    <a:bodyPr/>
                    <a:lstStyle/>
                    <a:p>
                      <a:pPr algn="l" fontAlgn="t"/>
                      <a:r>
                        <a:rPr lang="en-US" sz="1000" b="0" i="0" u="none" strike="noStrike">
                          <a:solidFill>
                            <a:srgbClr val="000000"/>
                          </a:solidFill>
                          <a:effectLst/>
                          <a:latin typeface="+mj-lt"/>
                        </a:rPr>
                        <a:t> </a:t>
                      </a:r>
                    </a:p>
                  </a:txBody>
                  <a:tcPr marL="4763" marR="4763" marT="4763" marB="0"/>
                </a:tc>
                <a:extLst>
                  <a:ext uri="{0D108BD9-81ED-4DB2-BD59-A6C34878D82A}">
                    <a16:rowId xmlns:a16="http://schemas.microsoft.com/office/drawing/2014/main" val="1952925490"/>
                  </a:ext>
                </a:extLst>
              </a:tr>
              <a:tr h="415035">
                <a:tc vMerge="1">
                  <a:txBody>
                    <a:bodyPr/>
                    <a:lstStyle/>
                    <a:p>
                      <a:endParaRPr lang="en-US" dirty="0"/>
                    </a:p>
                  </a:txBody>
                  <a:tcPr/>
                </a:tc>
                <a:tc>
                  <a:txBody>
                    <a:bodyPr/>
                    <a:lstStyle/>
                    <a:p>
                      <a:pPr algn="l" fontAlgn="ctr"/>
                      <a:r>
                        <a:rPr lang="en-US" sz="1000" b="1" i="0" u="none" strike="noStrike" dirty="0">
                          <a:solidFill>
                            <a:srgbClr val="000000"/>
                          </a:solidFill>
                          <a:effectLst/>
                          <a:latin typeface="+mj-lt"/>
                        </a:rPr>
                        <a:t>Process Quality Binding</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 </a:t>
                      </a:r>
                    </a:p>
                  </a:txBody>
                  <a:tcPr marL="4763" marR="4763" marT="4763" marB="0"/>
                </a:tc>
                <a:extLst>
                  <a:ext uri="{0D108BD9-81ED-4DB2-BD59-A6C34878D82A}">
                    <a16:rowId xmlns:a16="http://schemas.microsoft.com/office/drawing/2014/main" val="2108781665"/>
                  </a:ext>
                </a:extLst>
              </a:tr>
              <a:tr h="482905">
                <a:tc vMerge="1">
                  <a:txBody>
                    <a:bodyPr/>
                    <a:lstStyle/>
                    <a:p>
                      <a:endParaRPr lang="en-US" dirty="0"/>
                    </a:p>
                  </a:txBody>
                  <a:tcPr/>
                </a:tc>
                <a:tc>
                  <a:txBody>
                    <a:bodyPr/>
                    <a:lstStyle/>
                    <a:p>
                      <a:pPr algn="l" fontAlgn="ctr"/>
                      <a:r>
                        <a:rPr lang="en-US" sz="1000" b="1" i="0" u="none" strike="noStrike">
                          <a:solidFill>
                            <a:srgbClr val="000000"/>
                          </a:solidFill>
                          <a:effectLst/>
                          <a:latin typeface="+mj-lt"/>
                        </a:rPr>
                        <a:t>Manufacturing Process Planning</a:t>
                      </a:r>
                    </a:p>
                  </a:txBody>
                  <a:tcPr marL="4763" marR="4763" marT="4763" marB="0" anchor="ctr"/>
                </a:tc>
                <a:tc>
                  <a:txBody>
                    <a:bodyPr/>
                    <a:lstStyle/>
                    <a:p>
                      <a:pPr algn="ctr" fontAlgn="ctr"/>
                      <a:r>
                        <a:rPr lang="en-US" sz="1000" b="0" i="0" u="none" strike="noStrike">
                          <a:solidFill>
                            <a:srgbClr val="000000"/>
                          </a:solidFill>
                          <a:effectLst/>
                          <a:latin typeface="+mj-lt"/>
                        </a:rPr>
                        <a:t>Except features noted</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l" fontAlgn="t"/>
                      <a:r>
                        <a:rPr lang="en-US" sz="1000" b="0" i="0" u="none" strike="noStrike">
                          <a:solidFill>
                            <a:srgbClr val="000000"/>
                          </a:solidFill>
                          <a:effectLst/>
                          <a:latin typeface="+mj-lt"/>
                        </a:rPr>
                        <a:t>The work instructions publishing feature (HTML, PDF) </a:t>
                      </a:r>
                    </a:p>
                  </a:txBody>
                  <a:tcPr marL="4763" marR="4763" marT="4763" marB="0" anchor="ctr"/>
                </a:tc>
                <a:extLst>
                  <a:ext uri="{0D108BD9-81ED-4DB2-BD59-A6C34878D82A}">
                    <a16:rowId xmlns:a16="http://schemas.microsoft.com/office/drawing/2014/main" val="1342957805"/>
                  </a:ext>
                </a:extLst>
              </a:tr>
              <a:tr h="415035">
                <a:tc vMerge="1">
                  <a:txBody>
                    <a:bodyPr/>
                    <a:lstStyle/>
                    <a:p>
                      <a:endParaRPr lang="en-US" dirty="0"/>
                    </a:p>
                  </a:txBody>
                  <a:tcPr/>
                </a:tc>
                <a:tc>
                  <a:txBody>
                    <a:bodyPr/>
                    <a:lstStyle/>
                    <a:p>
                      <a:pPr algn="l" fontAlgn="ctr"/>
                      <a:r>
                        <a:rPr lang="en-US" sz="1000" b="1" i="0" u="none" strike="noStrike">
                          <a:solidFill>
                            <a:srgbClr val="000000"/>
                          </a:solidFill>
                          <a:effectLst/>
                          <a:latin typeface="+mj-lt"/>
                        </a:rPr>
                        <a:t>Technical Documentation</a:t>
                      </a:r>
                    </a:p>
                  </a:txBody>
                  <a:tcPr marL="4763" marR="4763" marT="4763" marB="0" anchor="ctr"/>
                </a:tc>
                <a:tc>
                  <a:txBody>
                    <a:bodyPr/>
                    <a:lstStyle/>
                    <a:p>
                      <a:pPr algn="ctr" fontAlgn="ctr"/>
                      <a:r>
                        <a:rPr lang="en-US" sz="1000" b="0" i="0" u="none" strike="noStrike">
                          <a:solidFill>
                            <a:srgbClr val="000000"/>
                          </a:solidFill>
                          <a:effectLst/>
                          <a:latin typeface="+mj-lt"/>
                        </a:rPr>
                        <a:t>Except features noted</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The publishing feature (XML, HTML, PDF) </a:t>
                      </a:r>
                    </a:p>
                  </a:txBody>
                  <a:tcPr marL="4763" marR="4763" marT="4763" marB="0" anchor="ctr"/>
                </a:tc>
                <a:extLst>
                  <a:ext uri="{0D108BD9-81ED-4DB2-BD59-A6C34878D82A}">
                    <a16:rowId xmlns:a16="http://schemas.microsoft.com/office/drawing/2014/main" val="842992041"/>
                  </a:ext>
                </a:extLst>
              </a:tr>
              <a:tr h="482905">
                <a:tc vMerge="1">
                  <a:txBody>
                    <a:bodyPr/>
                    <a:lstStyle/>
                    <a:p>
                      <a:endParaRPr lang="en-US" dirty="0"/>
                    </a:p>
                  </a:txBody>
                  <a:tcPr/>
                </a:tc>
                <a:tc>
                  <a:txBody>
                    <a:bodyPr/>
                    <a:lstStyle/>
                    <a:p>
                      <a:pPr algn="l" fontAlgn="ctr"/>
                      <a:r>
                        <a:rPr lang="en-US" sz="1000" b="1" i="0" u="none" strike="noStrike">
                          <a:solidFill>
                            <a:srgbClr val="000000"/>
                          </a:solidFill>
                          <a:effectLst/>
                          <a:latin typeface="+mj-lt"/>
                        </a:rPr>
                        <a:t>Quality Management System</a:t>
                      </a:r>
                    </a:p>
                  </a:txBody>
                  <a:tcPr marL="4763" marR="4763" marT="4763" marB="0" anchor="ctr"/>
                </a:tc>
                <a:tc>
                  <a:txBody>
                    <a:bodyPr/>
                    <a:lstStyle/>
                    <a:p>
                      <a:pPr algn="ctr" fontAlgn="ctr"/>
                      <a:r>
                        <a:rPr lang="en-US" sz="1000" b="0" i="0" u="none" strike="noStrike">
                          <a:solidFill>
                            <a:srgbClr val="000000"/>
                          </a:solidFill>
                          <a:effectLst/>
                          <a:latin typeface="+mj-lt"/>
                        </a:rPr>
                        <a:t>Except features noted</a:t>
                      </a:r>
                    </a:p>
                  </a:txBody>
                  <a:tcPr marL="4763" marR="4763" marT="4763" marB="0" anchor="ctr"/>
                </a:tc>
                <a:tc>
                  <a:txBody>
                    <a:bodyPr/>
                    <a:lstStyle/>
                    <a:p>
                      <a:pPr algn="ctr" fontAlgn="ctr"/>
                      <a:r>
                        <a:rPr lang="en-US" sz="1000" b="0" i="0" u="none" strike="noStrike" dirty="0">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The export feature (Excel, XPS)</a:t>
                      </a:r>
                    </a:p>
                  </a:txBody>
                  <a:tcPr marL="4763" marR="4763" marT="4763" marB="0" anchor="ctr"/>
                </a:tc>
                <a:extLst>
                  <a:ext uri="{0D108BD9-81ED-4DB2-BD59-A6C34878D82A}">
                    <a16:rowId xmlns:a16="http://schemas.microsoft.com/office/drawing/2014/main" val="3257700794"/>
                  </a:ext>
                </a:extLst>
              </a:tr>
              <a:tr h="542602">
                <a:tc vMerge="1">
                  <a:txBody>
                    <a:bodyPr/>
                    <a:lstStyle/>
                    <a:p>
                      <a:endParaRPr lang="en-US" dirty="0"/>
                    </a:p>
                  </a:txBody>
                  <a:tcPr/>
                </a:tc>
                <a:tc>
                  <a:txBody>
                    <a:bodyPr/>
                    <a:lstStyle/>
                    <a:p>
                      <a:pPr algn="l" fontAlgn="ctr"/>
                      <a:r>
                        <a:rPr lang="en-US" sz="1000" b="1" i="0" u="none" strike="noStrike" dirty="0">
                          <a:solidFill>
                            <a:srgbClr val="000000"/>
                          </a:solidFill>
                          <a:effectLst/>
                          <a:latin typeface="+mj-lt"/>
                        </a:rPr>
                        <a:t>Component Engineering</a:t>
                      </a:r>
                    </a:p>
                  </a:txBody>
                  <a:tcPr marL="4763" marR="4763" marT="4763" marB="0" anchor="ctr"/>
                </a:tc>
                <a:tc>
                  <a:txBody>
                    <a:bodyPr/>
                    <a:lstStyle/>
                    <a:p>
                      <a:pPr algn="ctr" fontAlgn="ctr"/>
                      <a:r>
                        <a:rPr lang="en-US" sz="1000" b="0" i="0" u="none" strike="noStrike">
                          <a:solidFill>
                            <a:srgbClr val="000000"/>
                          </a:solidFill>
                          <a:effectLst/>
                          <a:latin typeface="+mj-lt"/>
                        </a:rPr>
                        <a:t>Level 1 only</a:t>
                      </a:r>
                    </a:p>
                  </a:txBody>
                  <a:tcPr marL="4763" marR="4763" marT="4763" marB="0" anchor="ctr"/>
                </a:tc>
                <a:tc>
                  <a:txBody>
                    <a:bodyPr/>
                    <a:lstStyle/>
                    <a:p>
                      <a:pPr algn="ctr" fontAlgn="ctr"/>
                      <a:r>
                        <a:rPr lang="en-US" sz="1000" b="0" i="0" u="none" strike="noStrike">
                          <a:solidFill>
                            <a:srgbClr val="000000"/>
                          </a:solidFill>
                          <a:effectLst/>
                          <a:latin typeface="+mj-lt"/>
                        </a:rPr>
                        <a:t>Level 3</a:t>
                      </a:r>
                    </a:p>
                  </a:txBody>
                  <a:tcPr marL="4763" marR="4763" marT="4763" marB="0" anchor="ctr"/>
                </a:tc>
                <a:tc>
                  <a:txBody>
                    <a:bodyPr/>
                    <a:lstStyle/>
                    <a:p>
                      <a:pPr algn="l" fontAlgn="t"/>
                      <a:r>
                        <a:rPr lang="en-US" sz="1000" b="0" i="0" u="none" strike="noStrike" dirty="0">
                          <a:solidFill>
                            <a:srgbClr val="000000"/>
                          </a:solidFill>
                          <a:effectLst/>
                          <a:latin typeface="+mj-lt"/>
                        </a:rPr>
                        <a:t>Access to Level 3 data and features (see Appendix) requires a Component Engineering subscription (separate from  Aras Innovator subscription)</a:t>
                      </a:r>
                    </a:p>
                  </a:txBody>
                  <a:tcPr marL="4763" marR="4763" marT="4763" marB="0" anchor="ctr"/>
                </a:tc>
                <a:extLst>
                  <a:ext uri="{0D108BD9-81ED-4DB2-BD59-A6C34878D82A}">
                    <a16:rowId xmlns:a16="http://schemas.microsoft.com/office/drawing/2014/main" val="3897220708"/>
                  </a:ext>
                </a:extLst>
              </a:tr>
              <a:tr h="721693">
                <a:tc vMerge="1">
                  <a:txBody>
                    <a:bodyPr/>
                    <a:lstStyle/>
                    <a:p>
                      <a:endParaRPr lang="en-US" dirty="0"/>
                    </a:p>
                  </a:txBody>
                  <a:tcPr/>
                </a:tc>
                <a:tc>
                  <a:txBody>
                    <a:bodyPr/>
                    <a:lstStyle/>
                    <a:p>
                      <a:pPr algn="l" fontAlgn="ctr"/>
                      <a:r>
                        <a:rPr lang="en-US" sz="1000" b="1" i="0" u="none" strike="noStrike">
                          <a:solidFill>
                            <a:srgbClr val="000000"/>
                          </a:solidFill>
                          <a:effectLst/>
                          <a:latin typeface="+mj-lt"/>
                        </a:rPr>
                        <a:t>Requirements Management /ENGINEERING</a:t>
                      </a:r>
                    </a:p>
                  </a:txBody>
                  <a:tcPr marL="4763" marR="4763" marT="4763" marB="0" anchor="ctr"/>
                </a:tc>
                <a:tc>
                  <a:txBody>
                    <a:bodyPr/>
                    <a:lstStyle/>
                    <a:p>
                      <a:pPr algn="ctr" fontAlgn="ctr"/>
                      <a:r>
                        <a:rPr lang="en-US" sz="1000" b="0" i="0" u="none" strike="noStrike">
                          <a:solidFill>
                            <a:srgbClr val="000000"/>
                          </a:solidFill>
                          <a:effectLst/>
                          <a:latin typeface="+mj-lt"/>
                        </a:rPr>
                        <a:t>No</a:t>
                      </a:r>
                    </a:p>
                  </a:txBody>
                  <a:tcPr marL="4763" marR="4763" marT="4763" marB="0" anchor="ctr"/>
                </a:tc>
                <a:tc>
                  <a:txBody>
                    <a:bodyPr/>
                    <a:lstStyle/>
                    <a:p>
                      <a:pPr algn="ctr" fontAlgn="ctr"/>
                      <a:r>
                        <a:rPr lang="en-US" sz="1000" b="0" i="0" u="none" strike="noStrike">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All - RM has been EOL.  RE is a new / separate product. </a:t>
                      </a:r>
                    </a:p>
                  </a:txBody>
                  <a:tcPr marL="4763" marR="4763" marT="4763" marB="0" anchor="ctr"/>
                </a:tc>
                <a:extLst>
                  <a:ext uri="{0D108BD9-81ED-4DB2-BD59-A6C34878D82A}">
                    <a16:rowId xmlns:a16="http://schemas.microsoft.com/office/drawing/2014/main" val="1490623396"/>
                  </a:ext>
                </a:extLst>
              </a:tr>
              <a:tr h="415035">
                <a:tc vMerge="1">
                  <a:txBody>
                    <a:bodyPr/>
                    <a:lstStyle/>
                    <a:p>
                      <a:pPr algn="l"/>
                      <a:endParaRPr lang="en-US" dirty="0"/>
                    </a:p>
                  </a:txBody>
                  <a:tcPr anchor="ctr"/>
                </a:tc>
                <a:tc>
                  <a:txBody>
                    <a:bodyPr/>
                    <a:lstStyle/>
                    <a:p>
                      <a:pPr algn="l" fontAlgn="ctr"/>
                      <a:r>
                        <a:rPr lang="en-US" sz="1000" b="1" i="0" u="none" strike="noStrike">
                          <a:solidFill>
                            <a:srgbClr val="000000"/>
                          </a:solidFill>
                          <a:effectLst/>
                          <a:latin typeface="+mj-lt"/>
                        </a:rPr>
                        <a:t>Aras Impresa MRO</a:t>
                      </a:r>
                    </a:p>
                  </a:txBody>
                  <a:tcPr marL="4763" marR="4763" marT="4763" marB="0" anchor="ctr"/>
                </a:tc>
                <a:tc>
                  <a:txBody>
                    <a:bodyPr/>
                    <a:lstStyle/>
                    <a:p>
                      <a:pPr algn="ctr" fontAlgn="ctr"/>
                      <a:r>
                        <a:rPr lang="en-US" sz="1000" b="0" i="0" u="none" strike="noStrike">
                          <a:solidFill>
                            <a:srgbClr val="000000"/>
                          </a:solidFill>
                          <a:effectLst/>
                          <a:latin typeface="+mj-lt"/>
                        </a:rPr>
                        <a:t>No</a:t>
                      </a:r>
                    </a:p>
                  </a:txBody>
                  <a:tcPr marL="4763" marR="4763" marT="4763" marB="0" anchor="ctr"/>
                </a:tc>
                <a:tc>
                  <a:txBody>
                    <a:bodyPr/>
                    <a:lstStyle/>
                    <a:p>
                      <a:pPr algn="ctr" fontAlgn="ctr"/>
                      <a:r>
                        <a:rPr lang="en-US" sz="1000" b="0" i="0" u="none" strike="noStrike">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All</a:t>
                      </a:r>
                    </a:p>
                  </a:txBody>
                  <a:tcPr marL="4763" marR="4763" marT="4763" marB="0" anchor="ctr"/>
                </a:tc>
                <a:extLst>
                  <a:ext uri="{0D108BD9-81ED-4DB2-BD59-A6C34878D82A}">
                    <a16:rowId xmlns:a16="http://schemas.microsoft.com/office/drawing/2014/main" val="2649221992"/>
                  </a:ext>
                </a:extLst>
              </a:tr>
              <a:tr h="415035">
                <a:tc vMerge="1">
                  <a:txBody>
                    <a:bodyPr/>
                    <a:lstStyle/>
                    <a:p>
                      <a:pPr algn="l"/>
                      <a:endParaRPr lang="en-US" dirty="0"/>
                    </a:p>
                  </a:txBody>
                  <a:tcPr anchor="ctr"/>
                </a:tc>
                <a:tc>
                  <a:txBody>
                    <a:bodyPr/>
                    <a:lstStyle/>
                    <a:p>
                      <a:pPr algn="l" fontAlgn="ctr"/>
                      <a:r>
                        <a:rPr lang="en-US" sz="1000" b="1" i="0" u="none" strike="noStrike" dirty="0">
                          <a:solidFill>
                            <a:srgbClr val="000000"/>
                          </a:solidFill>
                          <a:effectLst/>
                          <a:latin typeface="+mj-lt"/>
                        </a:rPr>
                        <a:t>Aras Comet SPDM </a:t>
                      </a:r>
                    </a:p>
                  </a:txBody>
                  <a:tcPr marL="4763" marR="4763" marT="4763" marB="0" anchor="ctr"/>
                </a:tc>
                <a:tc>
                  <a:txBody>
                    <a:bodyPr/>
                    <a:lstStyle/>
                    <a:p>
                      <a:pPr algn="ctr" fontAlgn="ctr"/>
                      <a:r>
                        <a:rPr lang="en-US" sz="1000" b="0" i="0" u="none" strike="noStrike">
                          <a:solidFill>
                            <a:srgbClr val="000000"/>
                          </a:solidFill>
                          <a:effectLst/>
                          <a:latin typeface="+mj-lt"/>
                        </a:rPr>
                        <a:t>No </a:t>
                      </a:r>
                    </a:p>
                  </a:txBody>
                  <a:tcPr marL="4763" marR="4763" marT="4763" marB="0" anchor="ctr"/>
                </a:tc>
                <a:tc>
                  <a:txBody>
                    <a:bodyPr/>
                    <a:lstStyle/>
                    <a:p>
                      <a:pPr algn="ctr" fontAlgn="ctr"/>
                      <a:r>
                        <a:rPr lang="en-US" sz="1000" b="0" i="0" u="none" strike="noStrike">
                          <a:solidFill>
                            <a:srgbClr val="000000"/>
                          </a:solidFill>
                          <a:effectLst/>
                          <a:latin typeface="+mj-lt"/>
                        </a:rPr>
                        <a:t>No </a:t>
                      </a:r>
                    </a:p>
                  </a:txBody>
                  <a:tcPr marL="4763" marR="4763" marT="4763" marB="0" anchor="ctr"/>
                </a:tc>
                <a:tc>
                  <a:txBody>
                    <a:bodyPr/>
                    <a:lstStyle/>
                    <a:p>
                      <a:pPr algn="l" fontAlgn="t"/>
                      <a:r>
                        <a:rPr lang="en-US" sz="1000" b="0" i="0" u="none" strike="noStrike" dirty="0">
                          <a:solidFill>
                            <a:srgbClr val="000000"/>
                          </a:solidFill>
                          <a:effectLst/>
                          <a:latin typeface="+mj-lt"/>
                        </a:rPr>
                        <a:t> </a:t>
                      </a:r>
                    </a:p>
                  </a:txBody>
                  <a:tcPr marL="4763" marR="4763" marT="4763" marB="0"/>
                </a:tc>
                <a:extLst>
                  <a:ext uri="{0D108BD9-81ED-4DB2-BD59-A6C34878D82A}">
                    <a16:rowId xmlns:a16="http://schemas.microsoft.com/office/drawing/2014/main" val="4050243476"/>
                  </a:ext>
                </a:extLst>
              </a:tr>
            </a:tbl>
          </a:graphicData>
        </a:graphic>
      </p:graphicFrame>
    </p:spTree>
    <p:extLst>
      <p:ext uri="{BB962C8B-B14F-4D97-AF65-F5344CB8AC3E}">
        <p14:creationId xmlns:p14="http://schemas.microsoft.com/office/powerpoint/2010/main" val="82242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D509-F873-4203-BE26-937FD5202EC2}"/>
              </a:ext>
            </a:extLst>
          </p:cNvPr>
          <p:cNvSpPr>
            <a:spLocks noGrp="1"/>
          </p:cNvSpPr>
          <p:nvPr>
            <p:ph type="title"/>
          </p:nvPr>
        </p:nvSpPr>
        <p:spPr/>
        <p:txBody>
          <a:bodyPr/>
          <a:lstStyle/>
          <a:p>
            <a:r>
              <a:rPr lang="en-US"/>
              <a:t>Academic Program Benefits</a:t>
            </a:r>
            <a:endParaRPr lang="en-US" dirty="0"/>
          </a:p>
        </p:txBody>
      </p:sp>
      <p:graphicFrame>
        <p:nvGraphicFramePr>
          <p:cNvPr id="5" name="Content Placeholder 4">
            <a:extLst>
              <a:ext uri="{FF2B5EF4-FFF2-40B4-BE49-F238E27FC236}">
                <a16:creationId xmlns:a16="http://schemas.microsoft.com/office/drawing/2014/main" id="{23CC9944-828F-4872-A003-1BAAE548C3F4}"/>
              </a:ext>
            </a:extLst>
          </p:cNvPr>
          <p:cNvGraphicFramePr>
            <a:graphicFrameLocks noGrp="1"/>
          </p:cNvGraphicFramePr>
          <p:nvPr>
            <p:ph idx="1"/>
            <p:extLst>
              <p:ext uri="{D42A27DB-BD31-4B8C-83A1-F6EECF244321}">
                <p14:modId xmlns:p14="http://schemas.microsoft.com/office/powerpoint/2010/main" val="873265133"/>
              </p:ext>
            </p:extLst>
          </p:nvPr>
        </p:nvGraphicFramePr>
        <p:xfrm>
          <a:off x="365125" y="1096963"/>
          <a:ext cx="11338560" cy="5190623"/>
        </p:xfrm>
        <a:graphic>
          <a:graphicData uri="http://schemas.openxmlformats.org/drawingml/2006/table">
            <a:tbl>
              <a:tblPr firstRow="1" bandRow="1">
                <a:tableStyleId>{5C22544A-7EE6-4342-B048-85BDC9FD1C3A}</a:tableStyleId>
              </a:tblPr>
              <a:tblGrid>
                <a:gridCol w="1448266">
                  <a:extLst>
                    <a:ext uri="{9D8B030D-6E8A-4147-A177-3AD203B41FA5}">
                      <a16:colId xmlns:a16="http://schemas.microsoft.com/office/drawing/2014/main" val="1097632879"/>
                    </a:ext>
                  </a:extLst>
                </a:gridCol>
                <a:gridCol w="2643828">
                  <a:extLst>
                    <a:ext uri="{9D8B030D-6E8A-4147-A177-3AD203B41FA5}">
                      <a16:colId xmlns:a16="http://schemas.microsoft.com/office/drawing/2014/main" val="3060904566"/>
                    </a:ext>
                  </a:extLst>
                </a:gridCol>
                <a:gridCol w="1624634">
                  <a:extLst>
                    <a:ext uri="{9D8B030D-6E8A-4147-A177-3AD203B41FA5}">
                      <a16:colId xmlns:a16="http://schemas.microsoft.com/office/drawing/2014/main" val="860975723"/>
                    </a:ext>
                  </a:extLst>
                </a:gridCol>
                <a:gridCol w="2008467">
                  <a:extLst>
                    <a:ext uri="{9D8B030D-6E8A-4147-A177-3AD203B41FA5}">
                      <a16:colId xmlns:a16="http://schemas.microsoft.com/office/drawing/2014/main" val="589561843"/>
                    </a:ext>
                  </a:extLst>
                </a:gridCol>
                <a:gridCol w="3613365">
                  <a:extLst>
                    <a:ext uri="{9D8B030D-6E8A-4147-A177-3AD203B41FA5}">
                      <a16:colId xmlns:a16="http://schemas.microsoft.com/office/drawing/2014/main" val="3654353144"/>
                    </a:ext>
                  </a:extLst>
                </a:gridCol>
              </a:tblGrid>
              <a:tr h="294216">
                <a:tc>
                  <a:txBody>
                    <a:bodyPr/>
                    <a:lstStyle/>
                    <a:p>
                      <a:endParaRPr lang="en-US" sz="1000" dirty="0">
                        <a:latin typeface="+mj-lt"/>
                      </a:endParaRPr>
                    </a:p>
                  </a:txBody>
                  <a:tcPr>
                    <a:solidFill>
                      <a:schemeClr val="bg1"/>
                    </a:solidFill>
                  </a:tcPr>
                </a:tc>
                <a:tc>
                  <a:txBody>
                    <a:bodyPr/>
                    <a:lstStyle/>
                    <a:p>
                      <a:endParaRPr lang="en-US" sz="1000" dirty="0">
                        <a:latin typeface="+mj-lt"/>
                      </a:endParaRPr>
                    </a:p>
                  </a:txBody>
                  <a:tcPr/>
                </a:tc>
                <a:tc>
                  <a:txBody>
                    <a:bodyPr/>
                    <a:lstStyle/>
                    <a:p>
                      <a:pPr algn="ctr"/>
                      <a:r>
                        <a:rPr lang="en-US" sz="1000" dirty="0">
                          <a:latin typeface="+mj-lt"/>
                        </a:rPr>
                        <a:t>Open-Access</a:t>
                      </a:r>
                    </a:p>
                  </a:txBody>
                  <a:tcPr/>
                </a:tc>
                <a:tc>
                  <a:txBody>
                    <a:bodyPr/>
                    <a:lstStyle/>
                    <a:p>
                      <a:r>
                        <a:rPr lang="en-US" sz="1000" dirty="0">
                          <a:latin typeface="+mj-lt"/>
                        </a:rPr>
                        <a:t>Academic Subscription</a:t>
                      </a:r>
                    </a:p>
                  </a:txBody>
                  <a:tcPr/>
                </a:tc>
                <a:tc>
                  <a:txBody>
                    <a:bodyPr/>
                    <a:lstStyle/>
                    <a:p>
                      <a:r>
                        <a:rPr lang="en-US" sz="1000" dirty="0">
                          <a:latin typeface="+mj-lt"/>
                        </a:rPr>
                        <a:t>Comments</a:t>
                      </a:r>
                    </a:p>
                  </a:txBody>
                  <a:tcPr/>
                </a:tc>
                <a:extLst>
                  <a:ext uri="{0D108BD9-81ED-4DB2-BD59-A6C34878D82A}">
                    <a16:rowId xmlns:a16="http://schemas.microsoft.com/office/drawing/2014/main" val="626336557"/>
                  </a:ext>
                </a:extLst>
              </a:tr>
              <a:tr h="410309">
                <a:tc rowSpan="12">
                  <a:txBody>
                    <a:bodyPr/>
                    <a:lstStyle/>
                    <a:p>
                      <a:pPr algn="l"/>
                      <a:r>
                        <a:rPr lang="en-US" sz="1000" b="1" dirty="0">
                          <a:latin typeface="+mj-lt"/>
                        </a:rPr>
                        <a:t>Partner Connectors </a:t>
                      </a:r>
                    </a:p>
                  </a:txBody>
                  <a:tcPr anchor="ctr">
                    <a:solidFill>
                      <a:schemeClr val="bg1">
                        <a:lumMod val="85000"/>
                      </a:schemeClr>
                    </a:solidFill>
                  </a:tcPr>
                </a:tc>
                <a:tc>
                  <a:txBody>
                    <a:bodyPr/>
                    <a:lstStyle/>
                    <a:p>
                      <a:pPr algn="l" fontAlgn="ctr"/>
                      <a:r>
                        <a:rPr lang="en-US" sz="1000" b="1" i="0" u="none" strike="noStrike" dirty="0">
                          <a:solidFill>
                            <a:srgbClr val="000000"/>
                          </a:solidFill>
                          <a:effectLst/>
                          <a:latin typeface="+mj-lt"/>
                        </a:rPr>
                        <a:t>CAD Connectors (from Partners)</a:t>
                      </a:r>
                    </a:p>
                  </a:txBody>
                  <a:tcPr marL="4763" marR="4763" marT="4763" marB="0" anchor="ctr"/>
                </a:tc>
                <a:tc>
                  <a:txBody>
                    <a:bodyPr/>
                    <a:lstStyle/>
                    <a:p>
                      <a:pPr algn="ctr" fontAlgn="t"/>
                      <a:r>
                        <a:rPr lang="en-US" sz="1000" b="0" i="0" u="none" strike="noStrike" dirty="0">
                          <a:solidFill>
                            <a:srgbClr val="000000"/>
                          </a:solidFill>
                          <a:effectLst/>
                          <a:latin typeface="+mj-lt"/>
                        </a:rPr>
                        <a:t>No</a:t>
                      </a:r>
                    </a:p>
                  </a:txBody>
                  <a:tcPr marL="4763" marR="4763" marT="4763" marB="0" anchor="ctr"/>
                </a:tc>
                <a:tc>
                  <a:txBody>
                    <a:bodyPr/>
                    <a:lstStyle/>
                    <a:p>
                      <a:pPr algn="ctr" fontAlgn="t"/>
                      <a:r>
                        <a:rPr lang="en-US" sz="1000" b="0" i="0" u="none" strike="noStrike" dirty="0">
                          <a:solidFill>
                            <a:srgbClr val="000000"/>
                          </a:solidFill>
                          <a:effectLst/>
                          <a:latin typeface="+mj-lt"/>
                        </a:rPr>
                        <a:t>Yes</a:t>
                      </a:r>
                    </a:p>
                  </a:txBody>
                  <a:tcPr marL="4763" marR="4763" marT="4763" marB="0" anchor="ctr"/>
                </a:tc>
                <a:tc rowSpan="9">
                  <a:txBody>
                    <a:bodyPr/>
                    <a:lstStyle/>
                    <a:p>
                      <a:pPr algn="l" fontAlgn="t"/>
                      <a:r>
                        <a:rPr lang="en-US" sz="1000" b="1" i="0" u="none" strike="noStrike" dirty="0">
                          <a:solidFill>
                            <a:srgbClr val="000000"/>
                          </a:solidFill>
                          <a:effectLst/>
                          <a:latin typeface="+mj-lt"/>
                        </a:rPr>
                        <a:t>University may purchase connector from Aras or may reach out to vendor and request a University Discount</a:t>
                      </a:r>
                    </a:p>
                  </a:txBody>
                  <a:tcPr marL="4763" marR="4763" marT="4763" marB="0" anchor="ctr"/>
                </a:tc>
                <a:extLst>
                  <a:ext uri="{0D108BD9-81ED-4DB2-BD59-A6C34878D82A}">
                    <a16:rowId xmlns:a16="http://schemas.microsoft.com/office/drawing/2014/main" val="1809066738"/>
                  </a:ext>
                </a:extLst>
              </a:tr>
              <a:tr h="410309">
                <a:tc vMerge="1">
                  <a:txBody>
                    <a:bodyPr/>
                    <a:lstStyle/>
                    <a:p>
                      <a:endParaRPr lang="en-US" dirty="0"/>
                    </a:p>
                  </a:txBody>
                  <a:tcPr/>
                </a:tc>
                <a:tc>
                  <a:txBody>
                    <a:bodyPr/>
                    <a:lstStyle/>
                    <a:p>
                      <a:pPr algn="l" fontAlgn="ctr"/>
                      <a:r>
                        <a:rPr lang="en-US" sz="1000" b="1" i="0" u="none" strike="noStrike">
                          <a:solidFill>
                            <a:srgbClr val="000000"/>
                          </a:solidFill>
                          <a:effectLst/>
                          <a:latin typeface="+mj-lt"/>
                        </a:rPr>
                        <a:t>Solidworks</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1952925490"/>
                  </a:ext>
                </a:extLst>
              </a:tr>
              <a:tr h="410309">
                <a:tc vMerge="1">
                  <a:txBody>
                    <a:bodyPr/>
                    <a:lstStyle/>
                    <a:p>
                      <a:endParaRPr lang="en-US" dirty="0"/>
                    </a:p>
                  </a:txBody>
                  <a:tcPr/>
                </a:tc>
                <a:tc>
                  <a:txBody>
                    <a:bodyPr/>
                    <a:lstStyle/>
                    <a:p>
                      <a:pPr algn="l" fontAlgn="ctr"/>
                      <a:r>
                        <a:rPr lang="en-US" sz="1000" b="1" i="0" u="none" strike="noStrike" dirty="0">
                          <a:solidFill>
                            <a:srgbClr val="000000"/>
                          </a:solidFill>
                          <a:effectLst/>
                          <a:latin typeface="+mj-lt"/>
                        </a:rPr>
                        <a:t>Creo</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2108781665"/>
                  </a:ext>
                </a:extLst>
              </a:tr>
              <a:tr h="410309">
                <a:tc vMerge="1">
                  <a:txBody>
                    <a:bodyPr/>
                    <a:lstStyle/>
                    <a:p>
                      <a:endParaRPr lang="en-US" dirty="0"/>
                    </a:p>
                  </a:txBody>
                  <a:tcPr/>
                </a:tc>
                <a:tc>
                  <a:txBody>
                    <a:bodyPr/>
                    <a:lstStyle/>
                    <a:p>
                      <a:pPr algn="l" fontAlgn="ctr"/>
                      <a:r>
                        <a:rPr lang="en-US" sz="1000" b="1" i="0" u="none" strike="noStrike">
                          <a:solidFill>
                            <a:srgbClr val="000000"/>
                          </a:solidFill>
                          <a:effectLst/>
                          <a:latin typeface="+mj-lt"/>
                        </a:rPr>
                        <a:t>NX</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1342957805"/>
                  </a:ext>
                </a:extLst>
              </a:tr>
              <a:tr h="410309">
                <a:tc vMerge="1">
                  <a:txBody>
                    <a:bodyPr/>
                    <a:lstStyle/>
                    <a:p>
                      <a:endParaRPr lang="en-US" dirty="0"/>
                    </a:p>
                  </a:txBody>
                  <a:tcPr/>
                </a:tc>
                <a:tc>
                  <a:txBody>
                    <a:bodyPr/>
                    <a:lstStyle/>
                    <a:p>
                      <a:pPr algn="l" fontAlgn="ctr"/>
                      <a:r>
                        <a:rPr lang="en-US" sz="1000" b="1" i="0" u="none" strike="noStrike">
                          <a:solidFill>
                            <a:srgbClr val="000000"/>
                          </a:solidFill>
                          <a:effectLst/>
                          <a:latin typeface="+mj-lt"/>
                        </a:rPr>
                        <a:t>Catis</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842992041"/>
                  </a:ext>
                </a:extLst>
              </a:tr>
              <a:tr h="410309">
                <a:tc vMerge="1">
                  <a:txBody>
                    <a:bodyPr/>
                    <a:lstStyle/>
                    <a:p>
                      <a:endParaRPr lang="en-US" dirty="0"/>
                    </a:p>
                  </a:txBody>
                  <a:tcPr/>
                </a:tc>
                <a:tc>
                  <a:txBody>
                    <a:bodyPr/>
                    <a:lstStyle/>
                    <a:p>
                      <a:pPr algn="l" fontAlgn="ctr"/>
                      <a:r>
                        <a:rPr lang="en-US" sz="1000" b="1" i="0" u="none" strike="noStrike">
                          <a:solidFill>
                            <a:srgbClr val="000000"/>
                          </a:solidFill>
                          <a:effectLst/>
                          <a:latin typeface="+mj-lt"/>
                        </a:rPr>
                        <a:t>Inventor</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3257700794"/>
                  </a:ext>
                </a:extLst>
              </a:tr>
              <a:tr h="410309">
                <a:tc vMerge="1">
                  <a:txBody>
                    <a:bodyPr/>
                    <a:lstStyle/>
                    <a:p>
                      <a:endParaRPr lang="en-US" dirty="0"/>
                    </a:p>
                  </a:txBody>
                  <a:tcPr/>
                </a:tc>
                <a:tc>
                  <a:txBody>
                    <a:bodyPr/>
                    <a:lstStyle/>
                    <a:p>
                      <a:pPr algn="l" fontAlgn="ctr"/>
                      <a:r>
                        <a:rPr lang="en-US" sz="1000" b="1" i="0" u="none" strike="noStrike">
                          <a:solidFill>
                            <a:srgbClr val="000000"/>
                          </a:solidFill>
                          <a:effectLst/>
                          <a:latin typeface="+mj-lt"/>
                        </a:rPr>
                        <a:t>AutoCAD</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3897220708"/>
                  </a:ext>
                </a:extLst>
              </a:tr>
              <a:tr h="410309">
                <a:tc vMerge="1">
                  <a:txBody>
                    <a:bodyPr/>
                    <a:lstStyle/>
                    <a:p>
                      <a:endParaRPr lang="en-US" dirty="0"/>
                    </a:p>
                  </a:txBody>
                  <a:tcPr/>
                </a:tc>
                <a:tc>
                  <a:txBody>
                    <a:bodyPr/>
                    <a:lstStyle/>
                    <a:p>
                      <a:pPr algn="l" fontAlgn="ctr"/>
                      <a:r>
                        <a:rPr lang="en-US" sz="1000" b="1" i="0" u="none" strike="noStrike" dirty="0" err="1">
                          <a:solidFill>
                            <a:srgbClr val="000000"/>
                          </a:solidFill>
                          <a:effectLst/>
                          <a:latin typeface="+mj-lt"/>
                        </a:rPr>
                        <a:t>SolidEdge</a:t>
                      </a:r>
                      <a:endParaRPr lang="en-US" sz="1000" b="1" i="0" u="none" strike="noStrike" dirty="0">
                        <a:solidFill>
                          <a:srgbClr val="000000"/>
                        </a:solidFill>
                        <a:effectLst/>
                        <a:latin typeface="+mj-lt"/>
                      </a:endParaRP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dirty="0">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1490623396"/>
                  </a:ext>
                </a:extLst>
              </a:tr>
              <a:tr h="410309">
                <a:tc vMerge="1">
                  <a:txBody>
                    <a:bodyPr/>
                    <a:lstStyle/>
                    <a:p>
                      <a:pPr algn="l"/>
                      <a:endParaRPr lang="en-US" dirty="0"/>
                    </a:p>
                  </a:txBody>
                  <a:tcPr anchor="ctr"/>
                </a:tc>
                <a:tc>
                  <a:txBody>
                    <a:bodyPr/>
                    <a:lstStyle/>
                    <a:p>
                      <a:pPr algn="l" fontAlgn="ctr"/>
                      <a:r>
                        <a:rPr lang="en-US" sz="1000" b="1" i="0" u="none" strike="noStrike">
                          <a:solidFill>
                            <a:srgbClr val="000000"/>
                          </a:solidFill>
                          <a:effectLst/>
                          <a:latin typeface="+mj-lt"/>
                        </a:rPr>
                        <a:t>All ECAD</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vMerge="1">
                  <a:txBody>
                    <a:bodyPr/>
                    <a:lstStyle/>
                    <a:p>
                      <a:pPr algn="l" fontAlgn="t"/>
                      <a:endParaRPr lang="en-US" sz="10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2649221992"/>
                  </a:ext>
                </a:extLst>
              </a:tr>
              <a:tr h="383008">
                <a:tc vMerge="1">
                  <a:txBody>
                    <a:bodyPr/>
                    <a:lstStyle/>
                    <a:p>
                      <a:pPr algn="l"/>
                      <a:endParaRPr lang="en-US" dirty="0"/>
                    </a:p>
                  </a:txBody>
                  <a:tcPr anchor="ctr"/>
                </a:tc>
                <a:tc>
                  <a:txBody>
                    <a:bodyPr/>
                    <a:lstStyle/>
                    <a:p>
                      <a:pPr algn="l" fontAlgn="ctr"/>
                      <a:r>
                        <a:rPr lang="en-US" sz="1000" b="1" i="0" u="none" strike="noStrike">
                          <a:solidFill>
                            <a:srgbClr val="000000"/>
                          </a:solidFill>
                          <a:effectLst/>
                          <a:latin typeface="+mj-lt"/>
                        </a:rPr>
                        <a:t>Digital Mockup (from Kisters)</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fontAlgn="t"/>
                      <a:r>
                        <a:rPr lang="en-US" sz="1000" b="0" i="0" u="none" strike="noStrike">
                          <a:solidFill>
                            <a:srgbClr val="000000"/>
                          </a:solidFill>
                          <a:effectLst/>
                          <a:latin typeface="+mj-lt"/>
                        </a:rPr>
                        <a:t>All (requires partner connector subscription in addition to Aras Innovator subscription)</a:t>
                      </a:r>
                    </a:p>
                  </a:txBody>
                  <a:tcPr marL="4763" marR="4763" marT="4763" marB="0"/>
                </a:tc>
                <a:extLst>
                  <a:ext uri="{0D108BD9-81ED-4DB2-BD59-A6C34878D82A}">
                    <a16:rowId xmlns:a16="http://schemas.microsoft.com/office/drawing/2014/main" val="4050243476"/>
                  </a:ext>
                </a:extLst>
              </a:tr>
              <a:tr h="410309">
                <a:tc vMerge="1">
                  <a:txBody>
                    <a:bodyPr/>
                    <a:lstStyle/>
                    <a:p>
                      <a:pPr algn="l"/>
                      <a:endParaRPr lang="en-US" sz="1400" dirty="0"/>
                    </a:p>
                  </a:txBody>
                  <a:tcPr anchor="ctr">
                    <a:solidFill>
                      <a:schemeClr val="bg1">
                        <a:lumMod val="85000"/>
                      </a:schemeClr>
                    </a:solidFill>
                  </a:tcPr>
                </a:tc>
                <a:tc>
                  <a:txBody>
                    <a:bodyPr/>
                    <a:lstStyle/>
                    <a:p>
                      <a:pPr algn="l" fontAlgn="ctr"/>
                      <a:r>
                        <a:rPr lang="en-US" sz="1000" b="1" i="0" u="none" strike="noStrike">
                          <a:solidFill>
                            <a:srgbClr val="000000"/>
                          </a:solidFill>
                          <a:effectLst/>
                          <a:latin typeface="+mj-lt"/>
                        </a:rPr>
                        <a:t>ASFALIS Multi-CAD Gateway (from Elysium)</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fontAlgn="t"/>
                      <a:r>
                        <a:rPr lang="en-US" sz="1000" b="0" i="0" u="none" strike="noStrike">
                          <a:solidFill>
                            <a:srgbClr val="000000"/>
                          </a:solidFill>
                          <a:effectLst/>
                          <a:latin typeface="+mj-lt"/>
                        </a:rPr>
                        <a:t>All. Requires partner subscription in addition to Aras Innovator subscription</a:t>
                      </a:r>
                    </a:p>
                  </a:txBody>
                  <a:tcPr marL="4763" marR="4763" marT="4763" marB="0"/>
                </a:tc>
                <a:extLst>
                  <a:ext uri="{0D108BD9-81ED-4DB2-BD59-A6C34878D82A}">
                    <a16:rowId xmlns:a16="http://schemas.microsoft.com/office/drawing/2014/main" val="2559356883"/>
                  </a:ext>
                </a:extLst>
              </a:tr>
              <a:tr h="410309">
                <a:tc vMerge="1">
                  <a:txBody>
                    <a:bodyPr/>
                    <a:lstStyle/>
                    <a:p>
                      <a:pPr algn="l"/>
                      <a:endParaRPr lang="en-US" sz="1400" dirty="0"/>
                    </a:p>
                  </a:txBody>
                  <a:tcPr anchor="ctr">
                    <a:solidFill>
                      <a:schemeClr val="bg1">
                        <a:lumMod val="85000"/>
                      </a:schemeClr>
                    </a:solidFill>
                  </a:tcPr>
                </a:tc>
                <a:tc>
                  <a:txBody>
                    <a:bodyPr/>
                    <a:lstStyle/>
                    <a:p>
                      <a:pPr algn="l" fontAlgn="ctr"/>
                      <a:r>
                        <a:rPr lang="en-US" sz="1000" b="1" i="0" u="none" strike="noStrike" dirty="0">
                          <a:solidFill>
                            <a:srgbClr val="000000"/>
                          </a:solidFill>
                          <a:effectLst/>
                          <a:latin typeface="+mj-lt"/>
                        </a:rPr>
                        <a:t>Enterprise Integrations (from Partners)</a:t>
                      </a:r>
                    </a:p>
                  </a:txBody>
                  <a:tcPr marL="4763" marR="4763" marT="4763" marB="0" anchor="ctr"/>
                </a:tc>
                <a:tc>
                  <a:txBody>
                    <a:bodyPr/>
                    <a:lstStyle/>
                    <a:p>
                      <a:pPr algn="ctr" fontAlgn="t"/>
                      <a:r>
                        <a:rPr lang="en-US" sz="1000" b="0" i="0" u="none" strike="noStrike" dirty="0">
                          <a:solidFill>
                            <a:srgbClr val="000000"/>
                          </a:solidFill>
                          <a:effectLst/>
                          <a:latin typeface="+mj-lt"/>
                        </a:rPr>
                        <a:t>No</a:t>
                      </a:r>
                    </a:p>
                  </a:txBody>
                  <a:tcPr marL="4763" marR="4763" marT="4763" marB="0" anchor="ctr"/>
                </a:tc>
                <a:tc>
                  <a:txBody>
                    <a:bodyPr/>
                    <a:lstStyle/>
                    <a:p>
                      <a:pPr algn="ctr" fontAlgn="t"/>
                      <a:r>
                        <a:rPr lang="en-US" sz="1000" b="0" i="0" u="none" strike="noStrike" dirty="0">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All (requires partner connector subscription in addition to Aras Innovator subscription)</a:t>
                      </a:r>
                    </a:p>
                  </a:txBody>
                  <a:tcPr marL="4763" marR="4763" marT="4763" marB="0"/>
                </a:tc>
                <a:extLst>
                  <a:ext uri="{0D108BD9-81ED-4DB2-BD59-A6C34878D82A}">
                    <a16:rowId xmlns:a16="http://schemas.microsoft.com/office/drawing/2014/main" val="4279427768"/>
                  </a:ext>
                </a:extLst>
              </a:tr>
            </a:tbl>
          </a:graphicData>
        </a:graphic>
      </p:graphicFrame>
    </p:spTree>
    <p:extLst>
      <p:ext uri="{BB962C8B-B14F-4D97-AF65-F5344CB8AC3E}">
        <p14:creationId xmlns:p14="http://schemas.microsoft.com/office/powerpoint/2010/main" val="350677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3417D1-8B05-4AC0-8271-DE453B114216}"/>
              </a:ext>
            </a:extLst>
          </p:cNvPr>
          <p:cNvSpPr>
            <a:spLocks noGrp="1"/>
          </p:cNvSpPr>
          <p:nvPr>
            <p:ph type="title"/>
          </p:nvPr>
        </p:nvSpPr>
        <p:spPr/>
        <p:txBody>
          <a:bodyPr/>
          <a:lstStyle/>
          <a:p>
            <a:r>
              <a:rPr lang="en-US"/>
              <a:t>Academic Program Benefits</a:t>
            </a:r>
            <a:endParaRPr lang="en-US" dirty="0"/>
          </a:p>
        </p:txBody>
      </p:sp>
      <p:graphicFrame>
        <p:nvGraphicFramePr>
          <p:cNvPr id="8" name="Content Placeholder 7">
            <a:extLst>
              <a:ext uri="{FF2B5EF4-FFF2-40B4-BE49-F238E27FC236}">
                <a16:creationId xmlns:a16="http://schemas.microsoft.com/office/drawing/2014/main" id="{A35D4918-538E-4A87-85FE-9359C9802846}"/>
              </a:ext>
            </a:extLst>
          </p:cNvPr>
          <p:cNvGraphicFramePr>
            <a:graphicFrameLocks noGrp="1"/>
          </p:cNvGraphicFramePr>
          <p:nvPr>
            <p:ph idx="1"/>
            <p:extLst>
              <p:ext uri="{D42A27DB-BD31-4B8C-83A1-F6EECF244321}">
                <p14:modId xmlns:p14="http://schemas.microsoft.com/office/powerpoint/2010/main" val="4061381518"/>
              </p:ext>
            </p:extLst>
          </p:nvPr>
        </p:nvGraphicFramePr>
        <p:xfrm>
          <a:off x="365125" y="1096963"/>
          <a:ext cx="11338559" cy="4715994"/>
        </p:xfrm>
        <a:graphic>
          <a:graphicData uri="http://schemas.openxmlformats.org/drawingml/2006/table">
            <a:tbl>
              <a:tblPr firstRow="1" bandRow="1">
                <a:tableStyleId>{5C22544A-7EE6-4342-B048-85BDC9FD1C3A}</a:tableStyleId>
              </a:tblPr>
              <a:tblGrid>
                <a:gridCol w="1605938">
                  <a:extLst>
                    <a:ext uri="{9D8B030D-6E8A-4147-A177-3AD203B41FA5}">
                      <a16:colId xmlns:a16="http://schemas.microsoft.com/office/drawing/2014/main" val="1097632879"/>
                    </a:ext>
                  </a:extLst>
                </a:gridCol>
                <a:gridCol w="2168018">
                  <a:extLst>
                    <a:ext uri="{9D8B030D-6E8A-4147-A177-3AD203B41FA5}">
                      <a16:colId xmlns:a16="http://schemas.microsoft.com/office/drawing/2014/main" val="3060904566"/>
                    </a:ext>
                  </a:extLst>
                </a:gridCol>
                <a:gridCol w="1942771">
                  <a:extLst>
                    <a:ext uri="{9D8B030D-6E8A-4147-A177-3AD203B41FA5}">
                      <a16:colId xmlns:a16="http://schemas.microsoft.com/office/drawing/2014/main" val="860975723"/>
                    </a:ext>
                  </a:extLst>
                </a:gridCol>
                <a:gridCol w="2008467">
                  <a:extLst>
                    <a:ext uri="{9D8B030D-6E8A-4147-A177-3AD203B41FA5}">
                      <a16:colId xmlns:a16="http://schemas.microsoft.com/office/drawing/2014/main" val="589561843"/>
                    </a:ext>
                  </a:extLst>
                </a:gridCol>
                <a:gridCol w="3613365">
                  <a:extLst>
                    <a:ext uri="{9D8B030D-6E8A-4147-A177-3AD203B41FA5}">
                      <a16:colId xmlns:a16="http://schemas.microsoft.com/office/drawing/2014/main" val="3654353144"/>
                    </a:ext>
                  </a:extLst>
                </a:gridCol>
              </a:tblGrid>
              <a:tr h="265914">
                <a:tc>
                  <a:txBody>
                    <a:bodyPr/>
                    <a:lstStyle/>
                    <a:p>
                      <a:r>
                        <a:rPr lang="en-US" sz="1000" dirty="0">
                          <a:latin typeface="+mj-lt"/>
                        </a:rPr>
                        <a:t>a</a:t>
                      </a:r>
                    </a:p>
                  </a:txBody>
                  <a:tcPr>
                    <a:solidFill>
                      <a:schemeClr val="bg1"/>
                    </a:solidFill>
                  </a:tcPr>
                </a:tc>
                <a:tc>
                  <a:txBody>
                    <a:bodyPr/>
                    <a:lstStyle/>
                    <a:p>
                      <a:endParaRPr lang="en-US" sz="1000" dirty="0">
                        <a:latin typeface="+mj-lt"/>
                      </a:endParaRPr>
                    </a:p>
                  </a:txBody>
                  <a:tcPr/>
                </a:tc>
                <a:tc>
                  <a:txBody>
                    <a:bodyPr/>
                    <a:lstStyle/>
                    <a:p>
                      <a:pPr algn="ctr"/>
                      <a:endParaRPr lang="en-US" sz="1000" dirty="0">
                        <a:latin typeface="+mj-lt"/>
                      </a:endParaRPr>
                    </a:p>
                  </a:txBody>
                  <a:tcPr/>
                </a:tc>
                <a:tc>
                  <a:txBody>
                    <a:bodyPr/>
                    <a:lstStyle/>
                    <a:p>
                      <a:endParaRPr lang="en-US" sz="1000" dirty="0">
                        <a:latin typeface="+mj-lt"/>
                      </a:endParaRPr>
                    </a:p>
                  </a:txBody>
                  <a:tcPr/>
                </a:tc>
                <a:tc>
                  <a:txBody>
                    <a:bodyPr/>
                    <a:lstStyle/>
                    <a:p>
                      <a:endParaRPr lang="en-US" sz="1000" dirty="0">
                        <a:latin typeface="+mj-lt"/>
                      </a:endParaRPr>
                    </a:p>
                  </a:txBody>
                  <a:tcPr/>
                </a:tc>
                <a:extLst>
                  <a:ext uri="{0D108BD9-81ED-4DB2-BD59-A6C34878D82A}">
                    <a16:rowId xmlns:a16="http://schemas.microsoft.com/office/drawing/2014/main" val="626336557"/>
                  </a:ext>
                </a:extLst>
              </a:tr>
              <a:tr h="370840">
                <a:tc rowSpan="3">
                  <a:txBody>
                    <a:bodyPr/>
                    <a:lstStyle/>
                    <a:p>
                      <a:pPr algn="l"/>
                      <a:r>
                        <a:rPr lang="en-US" sz="1000" b="1" dirty="0">
                          <a:latin typeface="+mj-lt"/>
                        </a:rPr>
                        <a:t>Aras Connectors</a:t>
                      </a:r>
                    </a:p>
                  </a:txBody>
                  <a:tcPr anchor="ctr">
                    <a:solidFill>
                      <a:schemeClr val="bg1">
                        <a:lumMod val="85000"/>
                      </a:schemeClr>
                    </a:solidFill>
                  </a:tcPr>
                </a:tc>
                <a:tc>
                  <a:txBody>
                    <a:bodyPr/>
                    <a:lstStyle/>
                    <a:p>
                      <a:pPr algn="l" fontAlgn="ctr"/>
                      <a:r>
                        <a:rPr lang="en-US" sz="1000" b="0" i="0" u="none" strike="noStrike" dirty="0">
                          <a:solidFill>
                            <a:srgbClr val="000000"/>
                          </a:solidFill>
                          <a:effectLst/>
                          <a:latin typeface="+mj-lt"/>
                        </a:rPr>
                        <a:t>Office Connector</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fontAlgn="t"/>
                      <a:r>
                        <a:rPr lang="en-US" sz="1000" b="0" i="0" u="none" strike="noStrike">
                          <a:solidFill>
                            <a:srgbClr val="000000"/>
                          </a:solidFill>
                          <a:effectLst/>
                          <a:latin typeface="+mj-lt"/>
                        </a:rPr>
                        <a:t>All</a:t>
                      </a:r>
                    </a:p>
                  </a:txBody>
                  <a:tcPr marL="4763" marR="4763" marT="4763" marB="0" anchor="ctr"/>
                </a:tc>
                <a:extLst>
                  <a:ext uri="{0D108BD9-81ED-4DB2-BD59-A6C34878D82A}">
                    <a16:rowId xmlns:a16="http://schemas.microsoft.com/office/drawing/2014/main" val="1809066738"/>
                  </a:ext>
                </a:extLst>
              </a:tr>
              <a:tr h="370840">
                <a:tc vMerge="1">
                  <a:txBody>
                    <a:bodyPr/>
                    <a:lstStyle/>
                    <a:p>
                      <a:endParaRPr lang="en-US"/>
                    </a:p>
                  </a:txBody>
                  <a:tcPr/>
                </a:tc>
                <a:tc>
                  <a:txBody>
                    <a:bodyPr/>
                    <a:lstStyle/>
                    <a:p>
                      <a:pPr algn="l" fontAlgn="ctr"/>
                      <a:r>
                        <a:rPr lang="en-US" sz="1000" b="0" i="0" u="none" strike="noStrike">
                          <a:solidFill>
                            <a:srgbClr val="000000"/>
                          </a:solidFill>
                          <a:effectLst/>
                          <a:latin typeface="+mj-lt"/>
                        </a:rPr>
                        <a:t>Altium Vault Connector</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fontAlgn="t"/>
                      <a:r>
                        <a:rPr lang="en-US" sz="1000" b="0" i="0" u="none" strike="noStrike">
                          <a:solidFill>
                            <a:srgbClr val="000000"/>
                          </a:solidFill>
                          <a:effectLst/>
                          <a:latin typeface="+mj-lt"/>
                        </a:rPr>
                        <a:t>All</a:t>
                      </a:r>
                    </a:p>
                  </a:txBody>
                  <a:tcPr marL="4763" marR="4763" marT="4763" marB="0" anchor="ctr"/>
                </a:tc>
                <a:extLst>
                  <a:ext uri="{0D108BD9-81ED-4DB2-BD59-A6C34878D82A}">
                    <a16:rowId xmlns:a16="http://schemas.microsoft.com/office/drawing/2014/main" val="2037712362"/>
                  </a:ext>
                </a:extLst>
              </a:tr>
              <a:tr h="370840">
                <a:tc vMerge="1">
                  <a:txBody>
                    <a:bodyPr/>
                    <a:lstStyle/>
                    <a:p>
                      <a:endParaRPr lang="en-US" dirty="0"/>
                    </a:p>
                  </a:txBody>
                  <a:tcPr/>
                </a:tc>
                <a:tc>
                  <a:txBody>
                    <a:bodyPr/>
                    <a:lstStyle/>
                    <a:p>
                      <a:pPr algn="l" fontAlgn="ctr"/>
                      <a:r>
                        <a:rPr lang="en-US" sz="1000" b="0" i="0" u="none" strike="noStrike">
                          <a:solidFill>
                            <a:srgbClr val="000000"/>
                          </a:solidFill>
                          <a:effectLst/>
                          <a:latin typeface="+mj-lt"/>
                        </a:rPr>
                        <a:t>Solidworks </a:t>
                      </a:r>
                      <a:r>
                        <a:rPr lang="en-US" sz="1000" b="0" i="0" u="none" strike="sngStrike">
                          <a:solidFill>
                            <a:srgbClr val="000000"/>
                          </a:solidFill>
                          <a:effectLst/>
                          <a:latin typeface="+mj-lt"/>
                        </a:rPr>
                        <a:t>E</a:t>
                      </a:r>
                      <a:r>
                        <a:rPr lang="en-US" sz="1000" b="0" i="0" u="none" strike="noStrike">
                          <a:solidFill>
                            <a:srgbClr val="000000"/>
                          </a:solidFill>
                          <a:effectLst/>
                          <a:latin typeface="+mj-lt"/>
                        </a:rPr>
                        <a:t>PDM Pro Connector</a:t>
                      </a:r>
                    </a:p>
                  </a:txBody>
                  <a:tcPr marL="4763" marR="4763" marT="4763" marB="0" anchor="ctr"/>
                </a:tc>
                <a:tc>
                  <a:txBody>
                    <a:bodyPr/>
                    <a:lstStyle/>
                    <a:p>
                      <a:pPr algn="ctr" fontAlgn="t"/>
                      <a:r>
                        <a:rPr lang="en-US" sz="1000" b="0" i="0" u="none" strike="noStrike">
                          <a:solidFill>
                            <a:srgbClr val="000000"/>
                          </a:solidFill>
                          <a:effectLst/>
                          <a:latin typeface="+mj-lt"/>
                        </a:rPr>
                        <a:t>No</a:t>
                      </a:r>
                    </a:p>
                  </a:txBody>
                  <a:tcPr marL="4763" marR="4763" marT="4763" marB="0" anchor="ctr"/>
                </a:tc>
                <a:tc>
                  <a:txBody>
                    <a:bodyPr/>
                    <a:lstStyle/>
                    <a:p>
                      <a:pPr algn="ctr" fontAlgn="t"/>
                      <a:r>
                        <a:rPr lang="en-US" sz="1000" b="0" i="0" u="none" strike="noStrike" dirty="0">
                          <a:solidFill>
                            <a:srgbClr val="000000"/>
                          </a:solidFill>
                          <a:effectLst/>
                          <a:latin typeface="+mj-lt"/>
                        </a:rPr>
                        <a:t>Yes</a:t>
                      </a:r>
                    </a:p>
                  </a:txBody>
                  <a:tcPr marL="4763" marR="4763" marT="4763" marB="0" anchor="ctr"/>
                </a:tc>
                <a:tc>
                  <a:txBody>
                    <a:bodyPr/>
                    <a:lstStyle/>
                    <a:p>
                      <a:pPr algn="l" fontAlgn="t"/>
                      <a:r>
                        <a:rPr lang="en-US" sz="1000" b="0" i="0" u="none" strike="noStrike" dirty="0">
                          <a:solidFill>
                            <a:srgbClr val="000000"/>
                          </a:solidFill>
                          <a:effectLst/>
                          <a:latin typeface="+mj-lt"/>
                        </a:rPr>
                        <a:t>All</a:t>
                      </a:r>
                    </a:p>
                  </a:txBody>
                  <a:tcPr marL="4763" marR="4763" marT="4763" marB="0" anchor="ctr"/>
                </a:tc>
                <a:extLst>
                  <a:ext uri="{0D108BD9-81ED-4DB2-BD59-A6C34878D82A}">
                    <a16:rowId xmlns:a16="http://schemas.microsoft.com/office/drawing/2014/main" val="1952925490"/>
                  </a:ext>
                </a:extLst>
              </a:tr>
              <a:tr h="370840">
                <a:tc>
                  <a:txBody>
                    <a:bodyPr/>
                    <a:lstStyle/>
                    <a:p>
                      <a:pPr algn="l"/>
                      <a:endParaRPr lang="en-US" sz="1000" b="1" dirty="0">
                        <a:latin typeface="+mj-lt"/>
                      </a:endParaRPr>
                    </a:p>
                  </a:txBody>
                  <a:tcPr anchor="ctr">
                    <a:solidFill>
                      <a:schemeClr val="bg1"/>
                    </a:solidFill>
                  </a:tcPr>
                </a:tc>
                <a:tc>
                  <a:txBody>
                    <a:bodyPr/>
                    <a:lstStyle/>
                    <a:p>
                      <a:pPr algn="l" fontAlgn="ctr"/>
                      <a:endParaRPr lang="en-US" sz="1000" b="0" i="0" u="none" strike="noStrike" dirty="0">
                        <a:solidFill>
                          <a:srgbClr val="000000"/>
                        </a:solidFill>
                        <a:effectLst/>
                        <a:latin typeface="+mj-lt"/>
                      </a:endParaRPr>
                    </a:p>
                  </a:txBody>
                  <a:tcPr marL="4763" marR="4763" marT="4763" marB="0" anchor="ctr">
                    <a:solidFill>
                      <a:schemeClr val="bg1"/>
                    </a:solidFill>
                  </a:tcPr>
                </a:tc>
                <a:tc>
                  <a:txBody>
                    <a:bodyPr/>
                    <a:lstStyle/>
                    <a:p>
                      <a:pPr algn="ctr" fontAlgn="t"/>
                      <a:endParaRPr lang="en-US" sz="1000" b="0" i="0" u="none" strike="noStrike" dirty="0">
                        <a:solidFill>
                          <a:srgbClr val="000000"/>
                        </a:solidFill>
                        <a:effectLst/>
                        <a:latin typeface="+mj-lt"/>
                      </a:endParaRPr>
                    </a:p>
                  </a:txBody>
                  <a:tcPr marL="4763" marR="4763" marT="4763" marB="0" anchor="ctr">
                    <a:solidFill>
                      <a:schemeClr val="bg1"/>
                    </a:solidFill>
                  </a:tcPr>
                </a:tc>
                <a:tc>
                  <a:txBody>
                    <a:bodyPr/>
                    <a:lstStyle/>
                    <a:p>
                      <a:pPr algn="ctr" fontAlgn="t"/>
                      <a:endParaRPr lang="en-US" sz="1000" b="0" i="0" u="none" strike="noStrike" dirty="0">
                        <a:solidFill>
                          <a:srgbClr val="000000"/>
                        </a:solidFill>
                        <a:effectLst/>
                        <a:latin typeface="+mj-lt"/>
                      </a:endParaRPr>
                    </a:p>
                  </a:txBody>
                  <a:tcPr marL="4763" marR="4763" marT="4763" marB="0" anchor="ctr">
                    <a:solidFill>
                      <a:schemeClr val="bg1"/>
                    </a:solidFill>
                  </a:tcPr>
                </a:tc>
                <a:tc>
                  <a:txBody>
                    <a:bodyPr/>
                    <a:lstStyle/>
                    <a:p>
                      <a:pPr algn="l" fontAlgn="t"/>
                      <a:endParaRPr lang="en-US" sz="1000" b="0" i="0" u="none" strike="noStrike" dirty="0">
                        <a:solidFill>
                          <a:srgbClr val="000000"/>
                        </a:solidFill>
                        <a:effectLst/>
                        <a:latin typeface="+mj-lt"/>
                      </a:endParaRPr>
                    </a:p>
                  </a:txBody>
                  <a:tcPr marL="4763" marR="4763" marT="4763" marB="0" anchor="ctr">
                    <a:solidFill>
                      <a:schemeClr val="bg1"/>
                    </a:solidFill>
                  </a:tcPr>
                </a:tc>
                <a:extLst>
                  <a:ext uri="{0D108BD9-81ED-4DB2-BD59-A6C34878D82A}">
                    <a16:rowId xmlns:a16="http://schemas.microsoft.com/office/drawing/2014/main" val="2709219136"/>
                  </a:ext>
                </a:extLst>
              </a:tr>
              <a:tr h="370840">
                <a:tc rowSpan="8">
                  <a:txBody>
                    <a:bodyPr/>
                    <a:lstStyle/>
                    <a:p>
                      <a:pPr algn="l"/>
                      <a:r>
                        <a:rPr lang="en-US" sz="1000" b="1" dirty="0">
                          <a:latin typeface="+mj-lt"/>
                        </a:rPr>
                        <a:t>Other</a:t>
                      </a:r>
                    </a:p>
                  </a:txBody>
                  <a:tcPr anchor="ctr">
                    <a:solidFill>
                      <a:schemeClr val="bg1">
                        <a:lumMod val="85000"/>
                      </a:schemeClr>
                    </a:solidFill>
                  </a:tcPr>
                </a:tc>
                <a:tc>
                  <a:txBody>
                    <a:bodyPr/>
                    <a:lstStyle/>
                    <a:p>
                      <a:pPr algn="l" rtl="0" fontAlgn="ctr"/>
                      <a:r>
                        <a:rPr lang="en-US" sz="1000" b="0" i="0" u="none" strike="noStrike" dirty="0">
                          <a:solidFill>
                            <a:srgbClr val="5A5A5A"/>
                          </a:solidFill>
                          <a:effectLst/>
                          <a:latin typeface="+mj-lt"/>
                          <a:cs typeface="Arial" panose="020B0604020202020204" pitchFamily="34" charset="0"/>
                        </a:rPr>
                        <a:t>Support </a:t>
                      </a:r>
                    </a:p>
                  </a:txBody>
                  <a:tcPr marL="4763" marR="4763" marT="4763" marB="0" anchor="ctr"/>
                </a:tc>
                <a:tc>
                  <a:txBody>
                    <a:bodyPr/>
                    <a:lstStyle/>
                    <a:p>
                      <a:pPr algn="ctr" fontAlgn="t"/>
                      <a:r>
                        <a:rPr lang="en-US" sz="1000" b="0" i="0" u="none" strike="noStrike" dirty="0">
                          <a:solidFill>
                            <a:srgbClr val="000000"/>
                          </a:solidFill>
                          <a:effectLst/>
                          <a:latin typeface="+mj-lt"/>
                        </a:rPr>
                        <a:t>No </a:t>
                      </a:r>
                    </a:p>
                  </a:txBody>
                  <a:tcPr marL="4763" marR="4763" marT="4763" marB="0" anchor="ctr"/>
                </a:tc>
                <a:tc>
                  <a:txBody>
                    <a:bodyPr/>
                    <a:lstStyle/>
                    <a:p>
                      <a:pPr algn="ctr" fontAlgn="t"/>
                      <a:r>
                        <a:rPr lang="en-US" sz="1000" b="0" i="0" u="none" strike="noStrike" dirty="0">
                          <a:solidFill>
                            <a:srgbClr val="000000"/>
                          </a:solidFill>
                          <a:effectLst/>
                          <a:latin typeface="+mj-lt"/>
                        </a:rPr>
                        <a:t>Yes</a:t>
                      </a:r>
                    </a:p>
                  </a:txBody>
                  <a:tcPr marL="4763" marR="4763" marT="4763" marB="0" anchor="ctr"/>
                </a:tc>
                <a:tc>
                  <a:txBody>
                    <a:bodyPr/>
                    <a:lstStyle/>
                    <a:p>
                      <a:pPr algn="l" rtl="0" fontAlgn="ctr"/>
                      <a:r>
                        <a:rPr lang="en-US" sz="1000" b="0" i="0" u="none" strike="noStrike" dirty="0">
                          <a:solidFill>
                            <a:srgbClr val="5A5A5A"/>
                          </a:solidFill>
                          <a:effectLst/>
                          <a:latin typeface="+mj-lt"/>
                        </a:rPr>
                        <a:t>Access to customer support (Telephone, On Line …) for designated people</a:t>
                      </a:r>
                    </a:p>
                  </a:txBody>
                  <a:tcPr marL="4763" marR="4763" marT="4763" marB="0" anchor="ctr"/>
                </a:tc>
                <a:extLst>
                  <a:ext uri="{0D108BD9-81ED-4DB2-BD59-A6C34878D82A}">
                    <a16:rowId xmlns:a16="http://schemas.microsoft.com/office/drawing/2014/main" val="2276613574"/>
                  </a:ext>
                </a:extLst>
              </a:tr>
              <a:tr h="370840">
                <a:tc vMerge="1">
                  <a:txBody>
                    <a:bodyPr/>
                    <a:lstStyle/>
                    <a:p>
                      <a:endParaRPr lang="en-US"/>
                    </a:p>
                  </a:txBody>
                  <a:tcPr>
                    <a:solidFill>
                      <a:schemeClr val="bg1">
                        <a:lumMod val="85000"/>
                      </a:schemeClr>
                    </a:solidFill>
                  </a:tcPr>
                </a:tc>
                <a:tc>
                  <a:txBody>
                    <a:bodyPr/>
                    <a:lstStyle/>
                    <a:p>
                      <a:pPr algn="l" rtl="0" fontAlgn="ctr"/>
                      <a:r>
                        <a:rPr lang="en-US" sz="1000" b="0" i="0" u="none" strike="noStrike">
                          <a:solidFill>
                            <a:srgbClr val="5A5A5A"/>
                          </a:solidFill>
                          <a:effectLst/>
                          <a:latin typeface="+mj-lt"/>
                          <a:cs typeface="Arial" panose="020B0604020202020204" pitchFamily="34" charset="0"/>
                        </a:rPr>
                        <a:t>Training </a:t>
                      </a:r>
                    </a:p>
                  </a:txBody>
                  <a:tcPr marL="4763" marR="4763" marT="4763" marB="0" anchor="ctr"/>
                </a:tc>
                <a:tc>
                  <a:txBody>
                    <a:bodyPr/>
                    <a:lstStyle/>
                    <a:p>
                      <a:pPr algn="ctr" fontAlgn="t"/>
                      <a:r>
                        <a:rPr lang="en-US" sz="1000" b="0" i="0" u="none" strike="noStrike">
                          <a:solidFill>
                            <a:srgbClr val="000000"/>
                          </a:solidFill>
                          <a:effectLst/>
                          <a:latin typeface="+mj-lt"/>
                        </a:rPr>
                        <a:t>No </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rtl="0" fontAlgn="ctr"/>
                      <a:r>
                        <a:rPr lang="en-US" sz="1000" b="0" i="0" u="none" strike="noStrike" dirty="0">
                          <a:solidFill>
                            <a:srgbClr val="5A5A5A"/>
                          </a:solidFill>
                          <a:effectLst/>
                          <a:latin typeface="+mj-lt"/>
                        </a:rPr>
                        <a:t>Free </a:t>
                      </a:r>
                      <a:r>
                        <a:rPr lang="en-US" sz="1000" b="0" i="0" u="none" strike="noStrike" dirty="0" err="1">
                          <a:solidFill>
                            <a:srgbClr val="5A5A5A"/>
                          </a:solidFill>
                          <a:effectLst/>
                          <a:latin typeface="+mj-lt"/>
                        </a:rPr>
                        <a:t>attendence</a:t>
                      </a:r>
                      <a:r>
                        <a:rPr lang="en-US" sz="1000" b="0" i="0" u="none" strike="noStrike" dirty="0">
                          <a:solidFill>
                            <a:srgbClr val="5A5A5A"/>
                          </a:solidFill>
                          <a:effectLst/>
                          <a:latin typeface="+mj-lt"/>
                        </a:rPr>
                        <a:t> at Aras ILT sessions, Access to On Line Training, Access to PDF's of ILT training manual upon request</a:t>
                      </a:r>
                    </a:p>
                  </a:txBody>
                  <a:tcPr marL="4763" marR="4763" marT="4763" marB="0" anchor="ctr"/>
                </a:tc>
                <a:extLst>
                  <a:ext uri="{0D108BD9-81ED-4DB2-BD59-A6C34878D82A}">
                    <a16:rowId xmlns:a16="http://schemas.microsoft.com/office/drawing/2014/main" val="4012399176"/>
                  </a:ext>
                </a:extLst>
              </a:tr>
              <a:tr h="370840">
                <a:tc vMerge="1">
                  <a:txBody>
                    <a:bodyPr/>
                    <a:lstStyle/>
                    <a:p>
                      <a:endParaRPr lang="en-US" dirty="0"/>
                    </a:p>
                  </a:txBody>
                  <a:tcPr>
                    <a:solidFill>
                      <a:schemeClr val="bg1">
                        <a:lumMod val="85000"/>
                      </a:schemeClr>
                    </a:solidFill>
                  </a:tcPr>
                </a:tc>
                <a:tc>
                  <a:txBody>
                    <a:bodyPr/>
                    <a:lstStyle/>
                    <a:p>
                      <a:pPr algn="l" rtl="0" fontAlgn="ctr"/>
                      <a:r>
                        <a:rPr lang="en-US" sz="1000" b="0" i="0" u="none" strike="noStrike">
                          <a:solidFill>
                            <a:srgbClr val="5A5A5A"/>
                          </a:solidFill>
                          <a:effectLst/>
                          <a:latin typeface="+mj-lt"/>
                          <a:cs typeface="Arial" panose="020B0604020202020204" pitchFamily="34" charset="0"/>
                        </a:rPr>
                        <a:t>Community</a:t>
                      </a:r>
                    </a:p>
                  </a:txBody>
                  <a:tcPr marL="4763" marR="4763" marT="4763" marB="0" anchor="ctr"/>
                </a:tc>
                <a:tc>
                  <a:txBody>
                    <a:bodyPr/>
                    <a:lstStyle/>
                    <a:p>
                      <a:pPr algn="ctr" fontAlgn="t"/>
                      <a:r>
                        <a:rPr lang="en-US" sz="1000" b="0" i="0" u="none" strike="noStrike">
                          <a:solidFill>
                            <a:srgbClr val="000000"/>
                          </a:solidFill>
                          <a:effectLst/>
                          <a:latin typeface="+mj-lt"/>
                        </a:rPr>
                        <a:t>No </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rtl="0" fontAlgn="ctr"/>
                      <a:r>
                        <a:rPr lang="en-US" sz="1000" b="0" i="0" u="none" strike="noStrike" dirty="0">
                          <a:solidFill>
                            <a:srgbClr val="5A5A5A"/>
                          </a:solidFill>
                          <a:effectLst/>
                          <a:latin typeface="+mj-lt"/>
                        </a:rPr>
                        <a:t>Access to </a:t>
                      </a:r>
                      <a:r>
                        <a:rPr lang="en-US" sz="1000" b="0" i="0" u="none" strike="noStrike" dirty="0" err="1">
                          <a:solidFill>
                            <a:srgbClr val="5A5A5A"/>
                          </a:solidFill>
                          <a:effectLst/>
                          <a:latin typeface="+mj-lt"/>
                        </a:rPr>
                        <a:t>Community.Aras.Com</a:t>
                      </a:r>
                      <a:r>
                        <a:rPr lang="en-US" sz="1000" b="0" i="0" u="none" strike="noStrike" dirty="0">
                          <a:solidFill>
                            <a:srgbClr val="5A5A5A"/>
                          </a:solidFill>
                          <a:effectLst/>
                          <a:latin typeface="+mj-lt"/>
                        </a:rPr>
                        <a:t> Blogs, Forum, Aras and Community Projects</a:t>
                      </a:r>
                    </a:p>
                  </a:txBody>
                  <a:tcPr marL="4763" marR="4763" marT="4763" marB="0" anchor="ctr"/>
                </a:tc>
                <a:extLst>
                  <a:ext uri="{0D108BD9-81ED-4DB2-BD59-A6C34878D82A}">
                    <a16:rowId xmlns:a16="http://schemas.microsoft.com/office/drawing/2014/main" val="300642452"/>
                  </a:ext>
                </a:extLst>
              </a:tr>
              <a:tr h="370840">
                <a:tc vMerge="1">
                  <a:txBody>
                    <a:bodyPr/>
                    <a:lstStyle/>
                    <a:p>
                      <a:endParaRPr lang="en-US" dirty="0"/>
                    </a:p>
                  </a:txBody>
                  <a:tcPr>
                    <a:solidFill>
                      <a:schemeClr val="bg1">
                        <a:lumMod val="85000"/>
                      </a:schemeClr>
                    </a:solidFill>
                  </a:tcPr>
                </a:tc>
                <a:tc>
                  <a:txBody>
                    <a:bodyPr/>
                    <a:lstStyle/>
                    <a:p>
                      <a:pPr algn="l" rtl="0" fontAlgn="ctr"/>
                      <a:r>
                        <a:rPr lang="en-US" sz="1000" b="0" i="0" u="none" strike="noStrike">
                          <a:solidFill>
                            <a:srgbClr val="5A5A5A"/>
                          </a:solidFill>
                          <a:effectLst/>
                          <a:latin typeface="+mj-lt"/>
                          <a:cs typeface="Arial" panose="020B0604020202020204" pitchFamily="34" charset="0"/>
                        </a:rPr>
                        <a:t>Upgrade Services</a:t>
                      </a:r>
                    </a:p>
                  </a:txBody>
                  <a:tcPr marL="4763" marR="4763" marT="4763" marB="0" anchor="ctr"/>
                </a:tc>
                <a:tc>
                  <a:txBody>
                    <a:bodyPr/>
                    <a:lstStyle/>
                    <a:p>
                      <a:pPr algn="ctr" fontAlgn="t"/>
                      <a:r>
                        <a:rPr lang="en-US" sz="1000" b="0" i="0" u="none" strike="noStrike">
                          <a:solidFill>
                            <a:srgbClr val="000000"/>
                          </a:solidFill>
                          <a:effectLst/>
                          <a:latin typeface="+mj-lt"/>
                        </a:rPr>
                        <a:t>No </a:t>
                      </a:r>
                    </a:p>
                  </a:txBody>
                  <a:tcPr marL="4763" marR="4763" marT="4763" marB="0" anchor="ctr"/>
                </a:tc>
                <a:tc>
                  <a:txBody>
                    <a:bodyPr/>
                    <a:lstStyle/>
                    <a:p>
                      <a:pPr algn="ctr" fontAlgn="t"/>
                      <a:r>
                        <a:rPr lang="en-US" sz="1000" b="0" i="0" u="none" strike="noStrike">
                          <a:solidFill>
                            <a:srgbClr val="000000"/>
                          </a:solidFill>
                          <a:effectLst/>
                          <a:latin typeface="+mj-lt"/>
                        </a:rPr>
                        <a:t>No </a:t>
                      </a:r>
                    </a:p>
                  </a:txBody>
                  <a:tcPr marL="4763" marR="4763" marT="4763" marB="0" anchor="ctr"/>
                </a:tc>
                <a:tc>
                  <a:txBody>
                    <a:bodyPr/>
                    <a:lstStyle/>
                    <a:p>
                      <a:pPr algn="l" fontAlgn="b"/>
                      <a:r>
                        <a:rPr lang="en-US" sz="1000" b="0" i="0" u="none" strike="noStrike" dirty="0">
                          <a:solidFill>
                            <a:srgbClr val="000000"/>
                          </a:solidFill>
                          <a:effectLst/>
                          <a:latin typeface="+mj-lt"/>
                        </a:rPr>
                        <a:t> </a:t>
                      </a:r>
                    </a:p>
                  </a:txBody>
                  <a:tcPr marL="4763" marR="4763" marT="4763" marB="0" anchor="b"/>
                </a:tc>
                <a:extLst>
                  <a:ext uri="{0D108BD9-81ED-4DB2-BD59-A6C34878D82A}">
                    <a16:rowId xmlns:a16="http://schemas.microsoft.com/office/drawing/2014/main" val="4089529567"/>
                  </a:ext>
                </a:extLst>
              </a:tr>
              <a:tr h="370840">
                <a:tc vMerge="1">
                  <a:txBody>
                    <a:bodyPr/>
                    <a:lstStyle/>
                    <a:p>
                      <a:endParaRPr lang="en-US" dirty="0"/>
                    </a:p>
                  </a:txBody>
                  <a:tcPr>
                    <a:solidFill>
                      <a:schemeClr val="bg1">
                        <a:lumMod val="85000"/>
                      </a:schemeClr>
                    </a:solidFill>
                  </a:tcPr>
                </a:tc>
                <a:tc>
                  <a:txBody>
                    <a:bodyPr/>
                    <a:lstStyle/>
                    <a:p>
                      <a:pPr algn="l" rtl="0" fontAlgn="ctr"/>
                      <a:r>
                        <a:rPr lang="en-US" sz="1000" b="0" i="0" u="none" strike="noStrike" dirty="0">
                          <a:solidFill>
                            <a:srgbClr val="5A5A5A"/>
                          </a:solidFill>
                          <a:effectLst/>
                          <a:latin typeface="+mj-lt"/>
                          <a:cs typeface="Arial" panose="020B0604020202020204" pitchFamily="34" charset="0"/>
                        </a:rPr>
                        <a:t>Access to Aras Logo and Branding Guidelines</a:t>
                      </a:r>
                    </a:p>
                  </a:txBody>
                  <a:tcPr marL="4763" marR="4763" marT="4763" marB="0" anchor="ctr"/>
                </a:tc>
                <a:tc>
                  <a:txBody>
                    <a:bodyPr/>
                    <a:lstStyle/>
                    <a:p>
                      <a:pPr algn="ctr" fontAlgn="t"/>
                      <a:r>
                        <a:rPr lang="en-US" sz="1000" b="0" i="0" u="none" strike="noStrike">
                          <a:solidFill>
                            <a:srgbClr val="000000"/>
                          </a:solidFill>
                          <a:effectLst/>
                          <a:latin typeface="+mj-lt"/>
                        </a:rPr>
                        <a:t>No </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fontAlgn="b"/>
                      <a:r>
                        <a:rPr lang="en-US" sz="1000" b="0" i="0" u="none" strike="noStrike" dirty="0">
                          <a:solidFill>
                            <a:srgbClr val="000000"/>
                          </a:solidFill>
                          <a:effectLst/>
                          <a:latin typeface="+mj-lt"/>
                        </a:rPr>
                        <a:t> </a:t>
                      </a:r>
                    </a:p>
                  </a:txBody>
                  <a:tcPr marL="4763" marR="4763" marT="4763" marB="0" anchor="b"/>
                </a:tc>
                <a:extLst>
                  <a:ext uri="{0D108BD9-81ED-4DB2-BD59-A6C34878D82A}">
                    <a16:rowId xmlns:a16="http://schemas.microsoft.com/office/drawing/2014/main" val="86394163"/>
                  </a:ext>
                </a:extLst>
              </a:tr>
              <a:tr h="370840">
                <a:tc vMerge="1">
                  <a:txBody>
                    <a:bodyPr/>
                    <a:lstStyle/>
                    <a:p>
                      <a:endParaRPr lang="en-US" dirty="0"/>
                    </a:p>
                  </a:txBody>
                  <a:tcPr>
                    <a:solidFill>
                      <a:schemeClr val="bg1">
                        <a:lumMod val="85000"/>
                      </a:schemeClr>
                    </a:solidFill>
                  </a:tcPr>
                </a:tc>
                <a:tc>
                  <a:txBody>
                    <a:bodyPr/>
                    <a:lstStyle/>
                    <a:p>
                      <a:pPr algn="l" rtl="0" fontAlgn="ctr"/>
                      <a:r>
                        <a:rPr lang="en-US" sz="1000" b="0" i="0" u="none" strike="noStrike">
                          <a:solidFill>
                            <a:srgbClr val="5A5A5A"/>
                          </a:solidFill>
                          <a:effectLst/>
                          <a:latin typeface="+mj-lt"/>
                          <a:cs typeface="Arial" panose="020B0604020202020204" pitchFamily="34" charset="0"/>
                        </a:rPr>
                        <a:t>Access to service packs</a:t>
                      </a:r>
                    </a:p>
                  </a:txBody>
                  <a:tcPr marL="4763" marR="4763" marT="4763" marB="0" anchor="ctr"/>
                </a:tc>
                <a:tc>
                  <a:txBody>
                    <a:bodyPr/>
                    <a:lstStyle/>
                    <a:p>
                      <a:pPr algn="ctr" fontAlgn="t"/>
                      <a:r>
                        <a:rPr lang="en-US" sz="1000" b="0" i="0" u="none" strike="noStrike">
                          <a:solidFill>
                            <a:srgbClr val="000000"/>
                          </a:solidFill>
                          <a:effectLst/>
                          <a:latin typeface="+mj-lt"/>
                        </a:rPr>
                        <a:t>No </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fontAlgn="b"/>
                      <a:r>
                        <a:rPr lang="en-US" sz="1000" b="0" i="0" u="none" strike="noStrike" dirty="0">
                          <a:solidFill>
                            <a:srgbClr val="000000"/>
                          </a:solidFill>
                          <a:effectLst/>
                          <a:latin typeface="+mj-lt"/>
                        </a:rPr>
                        <a:t> </a:t>
                      </a:r>
                    </a:p>
                  </a:txBody>
                  <a:tcPr marL="4763" marR="4763" marT="4763" marB="0" anchor="b"/>
                </a:tc>
                <a:extLst>
                  <a:ext uri="{0D108BD9-81ED-4DB2-BD59-A6C34878D82A}">
                    <a16:rowId xmlns:a16="http://schemas.microsoft.com/office/drawing/2014/main" val="3936400371"/>
                  </a:ext>
                </a:extLst>
              </a:tr>
              <a:tr h="370840">
                <a:tc vMerge="1">
                  <a:txBody>
                    <a:bodyPr/>
                    <a:lstStyle/>
                    <a:p>
                      <a:endParaRPr lang="en-US" dirty="0"/>
                    </a:p>
                  </a:txBody>
                  <a:tcPr>
                    <a:solidFill>
                      <a:schemeClr val="bg1">
                        <a:lumMod val="85000"/>
                      </a:schemeClr>
                    </a:solidFill>
                  </a:tcPr>
                </a:tc>
                <a:tc>
                  <a:txBody>
                    <a:bodyPr/>
                    <a:lstStyle/>
                    <a:p>
                      <a:pPr algn="l" rtl="0" fontAlgn="ctr"/>
                      <a:r>
                        <a:rPr lang="en-US" sz="1000" b="0" i="0" u="none" strike="noStrike">
                          <a:solidFill>
                            <a:srgbClr val="5A5A5A"/>
                          </a:solidFill>
                          <a:effectLst/>
                          <a:latin typeface="+mj-lt"/>
                          <a:cs typeface="Arial" panose="020B0604020202020204" pitchFamily="34" charset="0"/>
                        </a:rPr>
                        <a:t>Access to the Aras Subscriber Portal </a:t>
                      </a:r>
                    </a:p>
                  </a:txBody>
                  <a:tcPr marL="4763" marR="4763" marT="4763" marB="0" anchor="ctr"/>
                </a:tc>
                <a:tc>
                  <a:txBody>
                    <a:bodyPr/>
                    <a:lstStyle/>
                    <a:p>
                      <a:pPr algn="ctr" fontAlgn="t"/>
                      <a:r>
                        <a:rPr lang="en-US" sz="1000" b="0" i="0" u="none" strike="noStrike">
                          <a:solidFill>
                            <a:srgbClr val="000000"/>
                          </a:solidFill>
                          <a:effectLst/>
                          <a:latin typeface="+mj-lt"/>
                        </a:rPr>
                        <a:t>No </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l" fontAlgn="b"/>
                      <a:r>
                        <a:rPr lang="en-US" sz="1000" b="0" i="0" u="none" strike="noStrike" dirty="0">
                          <a:solidFill>
                            <a:srgbClr val="000000"/>
                          </a:solidFill>
                          <a:effectLst/>
                          <a:latin typeface="+mj-lt"/>
                        </a:rPr>
                        <a:t> </a:t>
                      </a:r>
                    </a:p>
                  </a:txBody>
                  <a:tcPr marL="4763" marR="4763" marT="4763" marB="0" anchor="b"/>
                </a:tc>
                <a:extLst>
                  <a:ext uri="{0D108BD9-81ED-4DB2-BD59-A6C34878D82A}">
                    <a16:rowId xmlns:a16="http://schemas.microsoft.com/office/drawing/2014/main" val="744845332"/>
                  </a:ext>
                </a:extLst>
              </a:tr>
              <a:tr h="370840">
                <a:tc vMerge="1">
                  <a:txBody>
                    <a:bodyPr/>
                    <a:lstStyle/>
                    <a:p>
                      <a:endParaRPr lang="en-US" dirty="0"/>
                    </a:p>
                  </a:txBody>
                  <a:tcPr>
                    <a:solidFill>
                      <a:schemeClr val="bg1">
                        <a:lumMod val="85000"/>
                      </a:schemeClr>
                    </a:solidFill>
                  </a:tcPr>
                </a:tc>
                <a:tc>
                  <a:txBody>
                    <a:bodyPr/>
                    <a:lstStyle/>
                    <a:p>
                      <a:pPr algn="l" fontAlgn="ctr"/>
                      <a:r>
                        <a:rPr lang="en-US" sz="1000" b="0" i="0" u="none" strike="noStrike" dirty="0">
                          <a:solidFill>
                            <a:srgbClr val="000000"/>
                          </a:solidFill>
                          <a:effectLst/>
                          <a:latin typeface="+mj-lt"/>
                          <a:cs typeface="Arial" panose="020B0604020202020204" pitchFamily="34" charset="0"/>
                        </a:rPr>
                        <a:t>Aras Community </a:t>
                      </a:r>
                    </a:p>
                  </a:txBody>
                  <a:tcPr marL="4763" marR="4763" marT="4763" marB="0" anchor="ctr"/>
                </a:tc>
                <a:tc>
                  <a:txBody>
                    <a:bodyPr/>
                    <a:lstStyle/>
                    <a:p>
                      <a:pPr algn="ctr" fontAlgn="t"/>
                      <a:r>
                        <a:rPr lang="en-US" sz="1000" b="0" i="0" u="none" strike="noStrike">
                          <a:solidFill>
                            <a:srgbClr val="000000"/>
                          </a:solidFill>
                          <a:effectLst/>
                          <a:latin typeface="+mj-lt"/>
                        </a:rPr>
                        <a:t>Yes</a:t>
                      </a:r>
                    </a:p>
                  </a:txBody>
                  <a:tcPr marL="4763" marR="4763" marT="4763" marB="0" anchor="ctr"/>
                </a:tc>
                <a:tc>
                  <a:txBody>
                    <a:bodyPr/>
                    <a:lstStyle/>
                    <a:p>
                      <a:pPr algn="ctr" fontAlgn="t"/>
                      <a:r>
                        <a:rPr lang="en-US" sz="1000" b="0" i="0" u="none" strike="noStrike" dirty="0">
                          <a:solidFill>
                            <a:srgbClr val="000000"/>
                          </a:solidFill>
                          <a:effectLst/>
                          <a:latin typeface="+mj-lt"/>
                        </a:rPr>
                        <a:t>Yes</a:t>
                      </a:r>
                    </a:p>
                  </a:txBody>
                  <a:tcPr marL="4763" marR="4763" marT="4763" marB="0" anchor="ctr"/>
                </a:tc>
                <a:tc>
                  <a:txBody>
                    <a:bodyPr/>
                    <a:lstStyle/>
                    <a:p>
                      <a:pPr algn="l" fontAlgn="b"/>
                      <a:r>
                        <a:rPr lang="en-US" sz="1000" b="0" i="0" u="none" strike="noStrike" dirty="0">
                          <a:solidFill>
                            <a:srgbClr val="000000"/>
                          </a:solidFill>
                          <a:effectLst/>
                          <a:latin typeface="+mj-lt"/>
                        </a:rPr>
                        <a:t> </a:t>
                      </a:r>
                    </a:p>
                  </a:txBody>
                  <a:tcPr marL="4763" marR="4763" marT="4763" marB="0" anchor="b"/>
                </a:tc>
                <a:extLst>
                  <a:ext uri="{0D108BD9-81ED-4DB2-BD59-A6C34878D82A}">
                    <a16:rowId xmlns:a16="http://schemas.microsoft.com/office/drawing/2014/main" val="924911393"/>
                  </a:ext>
                </a:extLst>
              </a:tr>
            </a:tbl>
          </a:graphicData>
        </a:graphic>
      </p:graphicFrame>
    </p:spTree>
    <p:extLst>
      <p:ext uri="{BB962C8B-B14F-4D97-AF65-F5344CB8AC3E}">
        <p14:creationId xmlns:p14="http://schemas.microsoft.com/office/powerpoint/2010/main" val="4142662871"/>
      </p:ext>
    </p:extLst>
  </p:cSld>
  <p:clrMapOvr>
    <a:masterClrMapping/>
  </p:clrMapOvr>
</p:sld>
</file>

<file path=ppt/theme/theme1.xml><?xml version="1.0" encoding="utf-8"?>
<a:theme xmlns:a="http://schemas.openxmlformats.org/drawingml/2006/main" name="Aras">
  <a:themeElements>
    <a:clrScheme name="Aras">
      <a:dk1>
        <a:srgbClr val="5A5A5A"/>
      </a:dk1>
      <a:lt1>
        <a:sysClr val="window" lastClr="FFFFFF"/>
      </a:lt1>
      <a:dk2>
        <a:srgbClr val="0B144B"/>
      </a:dk2>
      <a:lt2>
        <a:srgbClr val="EBEBEB"/>
      </a:lt2>
      <a:accent1>
        <a:srgbClr val="CC1C1C"/>
      </a:accent1>
      <a:accent2>
        <a:srgbClr val="305B71"/>
      </a:accent2>
      <a:accent3>
        <a:srgbClr val="D5A025"/>
      </a:accent3>
      <a:accent4>
        <a:srgbClr val="F26923"/>
      </a:accent4>
      <a:accent5>
        <a:srgbClr val="BAA69C"/>
      </a:accent5>
      <a:accent6>
        <a:srgbClr val="621C6C"/>
      </a:accent6>
      <a:hlink>
        <a:srgbClr val="CC1C1C"/>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defRPr dirty="0" smtClean="0">
            <a:solidFill>
              <a:schemeClr val="tx1">
                <a:lumMod val="50000"/>
              </a:schemeClr>
            </a:solidFill>
          </a:defRPr>
        </a:defPPr>
      </a:lstStyle>
    </a:txDef>
  </a:objectDefaults>
  <a:extraClrSchemeLst/>
  <a:extLst>
    <a:ext uri="{05A4C25C-085E-4340-85A3-A5531E510DB2}">
      <thm15:themeFamily xmlns:thm15="http://schemas.microsoft.com/office/thememl/2012/main" name="Aras-PPT-2019 v03" id="{44E0EF84-ED16-42C9-AC09-E51E7C0E4EFF}" vid="{C6E65CF4-8DDC-4C02-9073-8658953D21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et_x0020_Type xmlns="feff550a-b30a-45cf-a9c0-95c38f6614af">PowerPoint</Asset_x0020_Type>
    <Campaign xmlns="feff550a-b30a-45cf-a9c0-95c38f6614af">
      <Value>Brand</Value>
    </Campaig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6AF19B0B42864680EA13362F1F129D" ma:contentTypeVersion="11" ma:contentTypeDescription="Create a new document." ma:contentTypeScope="" ma:versionID="7e6f8c38b0145b177c386afd5146a043">
  <xsd:schema xmlns:xsd="http://www.w3.org/2001/XMLSchema" xmlns:xs="http://www.w3.org/2001/XMLSchema" xmlns:p="http://schemas.microsoft.com/office/2006/metadata/properties" xmlns:ns2="feff550a-b30a-45cf-a9c0-95c38f6614af" xmlns:ns3="85630c2a-28d5-45cc-b718-6b950329ec5a" targetNamespace="http://schemas.microsoft.com/office/2006/metadata/properties" ma:root="true" ma:fieldsID="8513159aaf4cd2d3ad67abf0641bda65" ns2:_="" ns3:_="">
    <xsd:import namespace="feff550a-b30a-45cf-a9c0-95c38f6614af"/>
    <xsd:import namespace="85630c2a-28d5-45cc-b718-6b950329ec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Asset_x0020_Type"/>
                <xsd:element ref="ns2:Campaig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f550a-b30a-45cf-a9c0-95c38f661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Asset_x0020_Type" ma:index="12" ma:displayName="Asset Type" ma:format="Dropdown" ma:internalName="Asset_x0020_Type">
      <xsd:simpleType>
        <xsd:restriction base="dms:Choice">
          <xsd:enumeration value="Article"/>
          <xsd:enumeration value="Battlecard"/>
          <xsd:enumeration value="Blog"/>
          <xsd:enumeration value="Brochure"/>
          <xsd:enumeration value="Campaign Brief"/>
          <xsd:enumeration value="Case Study"/>
          <xsd:enumeration value="Competitive Analysis"/>
          <xsd:enumeration value="Conceptual Diagram"/>
          <xsd:enumeration value="Display Ads"/>
          <xsd:enumeration value="eBook"/>
          <xsd:enumeration value="Email/Social Copy"/>
          <xsd:enumeration value="Executive Brief"/>
          <xsd:enumeration value="Infographic"/>
          <xsd:enumeration value="Interactive Infographic"/>
          <xsd:enumeration value="Planning Documents"/>
          <xsd:enumeration value="PowerPoint"/>
          <xsd:enumeration value="PR/AR article"/>
          <xsd:enumeration value="Press Release"/>
          <xsd:enumeration value="Product Brief"/>
          <xsd:enumeration value="Other"/>
          <xsd:enumeration value="Social Promo"/>
          <xsd:enumeration value="Survey"/>
          <xsd:enumeration value="Video"/>
          <xsd:enumeration value="White Paper"/>
          <xsd:enumeration value="--Admin GFX"/>
          <xsd:enumeration value="--Admin Thumbnail"/>
        </xsd:restriction>
      </xsd:simpleType>
    </xsd:element>
    <xsd:element name="Campaign" ma:index="13" nillable="true" ma:displayName="Campaign" ma:format="Dropdown" ma:internalName="Campaign" ma:requiredMultiChoice="true">
      <xsd:complexType>
        <xsd:complexContent>
          <xsd:extension base="dms:MultiChoice">
            <xsd:sequence>
              <xsd:element name="Value" maxOccurs="unbounded" minOccurs="0" nillable="true">
                <xsd:simpleType>
                  <xsd:restriction base="dms:Choice">
                    <xsd:enumeration value="Brand"/>
                    <xsd:enumeration value="Business of Engineering"/>
                    <xsd:enumeration value="Digital Thread"/>
                    <xsd:enumeration value="Digital Twin"/>
                    <xsd:enumeration value="MRO"/>
                    <xsd:enumeration value="Platform"/>
                    <xsd:enumeration value="Release"/>
                    <xsd:enumeration value="Systems Engineering"/>
                    <xsd:enumeration value="--Not Campaign Specific"/>
                    <xsd:enumeration value="--Admin Only"/>
                    <xsd:enumeration value="--Sales Enablement"/>
                    <xsd:enumeration value="--Standard Presentations"/>
                    <xsd:enumeration value="--Press-News"/>
                    <xsd:enumeration value="--Analytics"/>
                    <xsd:enumeration value="--ACE"/>
                    <xsd:enumeration value="--Application"/>
                    <xsd:enumeration value="--Launch"/>
                    <xsd:enumeration value="--Service"/>
                  </xsd:restriction>
                </xsd:simpleType>
              </xsd:element>
            </xsd:sequence>
          </xsd:extension>
        </xsd:complexContent>
      </xsd:complex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630c2a-28d5-45cc-b718-6b950329ec5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D15600-B6F7-478C-92E7-CC20F98E931B}">
  <ds:schemaRefs>
    <ds:schemaRef ds:uri="http://schemas.microsoft.com/office/infopath/2007/PartnerControls"/>
    <ds:schemaRef ds:uri="85630c2a-28d5-45cc-b718-6b950329ec5a"/>
    <ds:schemaRef ds:uri="feff550a-b30a-45cf-a9c0-95c38f6614af"/>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393E39F-7FED-49C6-9B33-E08D1CAAB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f550a-b30a-45cf-a9c0-95c38f6614af"/>
    <ds:schemaRef ds:uri="85630c2a-28d5-45cc-b718-6b950329e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BFCF75-5EB0-4A40-A7B2-7B56C0573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Aras-PPT-2019</Template>
  <TotalTime>450</TotalTime>
  <Words>1312</Words>
  <Application>Microsoft Office PowerPoint</Application>
  <PresentationFormat>Widescreen</PresentationFormat>
  <Paragraphs>315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Aras</vt:lpstr>
      <vt:lpstr>Aras Academic Program</vt:lpstr>
      <vt:lpstr>Program Description</vt:lpstr>
      <vt:lpstr>Training Options </vt:lpstr>
      <vt:lpstr>      Add-on Solutions (Must be purchased separately)</vt:lpstr>
      <vt:lpstr>CAD Connectors</vt:lpstr>
      <vt:lpstr>Productivity and Support</vt:lpstr>
      <vt:lpstr>Academic Program Benefits</vt:lpstr>
      <vt:lpstr>Academic Program Benefits</vt:lpstr>
      <vt:lpstr>Academic Program Benefits</vt:lpstr>
      <vt:lpstr>Academic Program Benefits</vt:lpstr>
      <vt:lpstr>Support Options Summary </vt:lpstr>
      <vt:lpstr>Upgrade Options </vt:lpstr>
      <vt:lpstr>PLM Instruction Options </vt:lpstr>
      <vt:lpstr>PLM Instruction Options </vt:lpstr>
      <vt:lpstr>Aras Academic Institutions</vt:lpstr>
    </vt:vector>
  </TitlesOfParts>
  <Company>ARAS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Aras Academic Program</dc:title>
  <dc:creator>Andy Barlow</dc:creator>
  <cp:lastModifiedBy>Heather O'Connor</cp:lastModifiedBy>
  <cp:revision>41</cp:revision>
  <dcterms:created xsi:type="dcterms:W3CDTF">2019-07-31T17:40:26Z</dcterms:created>
  <dcterms:modified xsi:type="dcterms:W3CDTF">2019-11-14T22:29:50Z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0x0101001F6AF19B0B42864680EA13362F1F129D</vt:lpwstr>
  </property>
</Properties>
</file>